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59" r:id="rId11"/>
    <p:sldId id="269" r:id="rId12"/>
    <p:sldId id="27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AF13C-A6CE-4008-9197-03EF0BC6F1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FAE50-4403-4B15-BD6C-6E4FA817D5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48BB3-207F-4892-A0A7-FF5FDB0C6A4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ytuł i 4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BD332-1937-4E0A-9D49-904813C3D6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BC3DF-B11B-4D55-8E14-AC2A01ECBC2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912F3-E6FD-4CDA-85AA-514C3157835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A7477-E396-4F6E-966D-3AD84150D92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2BA38-80C4-40C3-913B-D1DF0329AF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48ED4-DCCA-47EA-8222-4B1FAC66E3D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AEEF8-7428-4E83-AC89-09F2DC42E44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260CA-B6DE-4B77-A235-B039992E48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72031-AAF8-4F25-B97B-15703B74BFD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4DDA2FF-D23F-421F-87D8-F5A32D50802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Arkusz_programu_Microsoft_Office_Excel_97_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Arkusz_programu_Microsoft_Office_Excel_97_2003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Arkusz_programu_Microsoft_Office_Excel_97_20033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Arkusz_programu_Microsoft_Office_Excel_97_2003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Arkusz_programu_Microsoft_Office_Excel_97_20035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Arkusz_programu_Microsoft_Office_Excel_97_20036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571472" y="1714488"/>
            <a:ext cx="7958137" cy="1285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700" b="1" i="1" dirty="0" smtClean="0">
                <a:solidFill>
                  <a:schemeClr val="accent1">
                    <a:lumMod val="50000"/>
                  </a:schemeClr>
                </a:solidFill>
              </a:rPr>
              <a:t>Sytuacja na śląskim rynku pracy – diagnoza i prognoza</a:t>
            </a:r>
            <a:r>
              <a:rPr lang="pl-PL" sz="2700" i="1" dirty="0" smtClean="0"/>
              <a:t/>
            </a:r>
            <a:br>
              <a:rPr lang="pl-PL" sz="2700" i="1" dirty="0" smtClean="0"/>
            </a:br>
            <a:r>
              <a:rPr lang="pl-PL" sz="2700" i="1" dirty="0" smtClean="0"/>
              <a:t/>
            </a:r>
            <a:br>
              <a:rPr lang="pl-PL" sz="2700" i="1" dirty="0" smtClean="0"/>
            </a:br>
            <a:r>
              <a:rPr lang="pl-PL" sz="1600" b="1" i="1" dirty="0" smtClean="0"/>
              <a:t>Konferencja 18 grudnia 2009 roku</a:t>
            </a:r>
            <a:endParaRPr lang="pl-PL" sz="1600" b="1" dirty="0" smtClean="0"/>
          </a:p>
        </p:txBody>
      </p:sp>
      <p:sp>
        <p:nvSpPr>
          <p:cNvPr id="14338" name="Podtytuł 5"/>
          <p:cNvSpPr>
            <a:spLocks noGrp="1"/>
          </p:cNvSpPr>
          <p:nvPr>
            <p:ph type="subTitle" idx="1"/>
          </p:nvPr>
        </p:nvSpPr>
        <p:spPr>
          <a:xfrm>
            <a:off x="1428699" y="3428988"/>
            <a:ext cx="6400800" cy="2143140"/>
          </a:xfrm>
        </p:spPr>
        <p:txBody>
          <a:bodyPr/>
          <a:lstStyle/>
          <a:p>
            <a:pPr eaLnBrk="1" hangingPunct="1"/>
            <a:r>
              <a:rPr lang="pl-PL" sz="2400" dirty="0" smtClean="0">
                <a:solidFill>
                  <a:srgbClr val="898989"/>
                </a:solidFill>
                <a:latin typeface="Arial" charset="0"/>
              </a:rPr>
              <a:t>Badanie Aktywności ekonomicznej Ludności</a:t>
            </a:r>
            <a:endParaRPr lang="pl-PL" sz="2400" dirty="0" smtClean="0">
              <a:solidFill>
                <a:srgbClr val="898989"/>
              </a:solidFill>
            </a:endParaRPr>
          </a:p>
          <a:p>
            <a:pPr eaLnBrk="1" hangingPunct="1"/>
            <a:r>
              <a:rPr lang="pl-PL" sz="2300" dirty="0" smtClean="0">
                <a:solidFill>
                  <a:srgbClr val="898989"/>
                </a:solidFill>
                <a:latin typeface="Arial" charset="0"/>
              </a:rPr>
              <a:t>Aktywność zawodowa </a:t>
            </a:r>
          </a:p>
          <a:p>
            <a:pPr eaLnBrk="1" hangingPunct="1"/>
            <a:r>
              <a:rPr lang="pl-PL" sz="2300" dirty="0" smtClean="0">
                <a:solidFill>
                  <a:srgbClr val="898989"/>
                </a:solidFill>
                <a:latin typeface="Arial" charset="0"/>
              </a:rPr>
              <a:t>w II kwartale 2008 r. i 2009 r.</a:t>
            </a:r>
          </a:p>
          <a:p>
            <a:pPr algn="l" eaLnBrk="1" hangingPunct="1"/>
            <a:endParaRPr lang="pl-PL" sz="2000" dirty="0" smtClean="0">
              <a:solidFill>
                <a:srgbClr val="898989"/>
              </a:solidFill>
              <a:latin typeface="Arial" charset="0"/>
            </a:endParaRPr>
          </a:p>
          <a:p>
            <a:pPr algn="l" eaLnBrk="1" hangingPunct="1"/>
            <a:r>
              <a:rPr lang="pl-PL" sz="2000" dirty="0" smtClean="0">
                <a:solidFill>
                  <a:srgbClr val="898989"/>
                </a:solidFill>
                <a:latin typeface="Arial" charset="0"/>
              </a:rPr>
              <a:t>Aurelia </a:t>
            </a:r>
            <a:r>
              <a:rPr lang="pl-PL" sz="2000" dirty="0" smtClean="0">
                <a:solidFill>
                  <a:srgbClr val="898989"/>
                </a:solidFill>
                <a:latin typeface="Arial" charset="0"/>
              </a:rPr>
              <a:t>Hetmańska</a:t>
            </a:r>
          </a:p>
          <a:p>
            <a:pPr algn="l" eaLnBrk="1" hangingPunct="1"/>
            <a:endParaRPr lang="pl-PL" sz="2400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83497" y="6453176"/>
            <a:ext cx="1081087" cy="268287"/>
          </a:xfrm>
          <a:noFill/>
        </p:spPr>
        <p:txBody>
          <a:bodyPr/>
          <a:lstStyle/>
          <a:p>
            <a:pPr algn="l"/>
            <a:fld id="{11722F83-C2AA-4B46-BFE7-033B2F081D24}" type="slidenum">
              <a:rPr lang="pl-PL" smtClean="0"/>
              <a:pPr algn="l"/>
              <a:t>1</a:t>
            </a:fld>
            <a:endParaRPr lang="pl-PL" smtClean="0"/>
          </a:p>
        </p:txBody>
      </p:sp>
      <p:pic>
        <p:nvPicPr>
          <p:cNvPr id="14340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2578209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500042"/>
            <a:ext cx="324218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500042"/>
            <a:ext cx="2085392" cy="773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042959" y="2767001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1042959" y="2767001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1042959" y="2767001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5" name="Group 30"/>
          <p:cNvGraphicFramePr>
            <a:graphicFrameLocks noGrp="1"/>
          </p:cNvGraphicFramePr>
          <p:nvPr/>
        </p:nvGraphicFramePr>
        <p:xfrm>
          <a:off x="1042959" y="5853101"/>
          <a:ext cx="7202488" cy="640080"/>
        </p:xfrm>
        <a:graphic>
          <a:graphicData uri="http://schemas.openxmlformats.org/drawingml/2006/table">
            <a:tbl>
              <a:tblPr/>
              <a:tblGrid>
                <a:gridCol w="7202488"/>
              </a:tblGrid>
              <a:tr h="3173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i="1" dirty="0" smtClean="0">
                          <a:solidFill>
                            <a:srgbClr val="26267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Program monitorowania regionalnego rynku pracy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34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Oval 2"/>
          <p:cNvSpPr>
            <a:spLocks noChangeArrowheads="1"/>
          </p:cNvSpPr>
          <p:nvPr/>
        </p:nvSpPr>
        <p:spPr bwMode="auto">
          <a:xfrm>
            <a:off x="2916238" y="2276475"/>
            <a:ext cx="3240087" cy="26654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800" b="1" dirty="0">
                <a:latin typeface="Arial" charset="0"/>
              </a:rPr>
              <a:t>BADANIA</a:t>
            </a:r>
          </a:p>
          <a:p>
            <a:pPr algn="ctr"/>
            <a:r>
              <a:rPr lang="pl-PL" sz="1800" b="1" dirty="0">
                <a:latin typeface="Arial" charset="0"/>
              </a:rPr>
              <a:t>MODUŁOWE</a:t>
            </a:r>
          </a:p>
          <a:p>
            <a:pPr algn="ctr"/>
            <a:r>
              <a:rPr lang="pl-PL" sz="1800" b="1" dirty="0">
                <a:latin typeface="Arial" charset="0"/>
              </a:rPr>
              <a:t>BAEL DO REALIZACJI </a:t>
            </a:r>
          </a:p>
          <a:p>
            <a:pPr algn="ctr"/>
            <a:r>
              <a:rPr lang="pl-PL" sz="1800" b="1" dirty="0">
                <a:latin typeface="Arial" charset="0"/>
              </a:rPr>
              <a:t>W LATACH 2010-2015</a:t>
            </a:r>
          </a:p>
        </p:txBody>
      </p:sp>
      <p:sp>
        <p:nvSpPr>
          <p:cNvPr id="34818" name="Oval 3"/>
          <p:cNvSpPr>
            <a:spLocks noChangeArrowheads="1"/>
          </p:cNvSpPr>
          <p:nvPr/>
        </p:nvSpPr>
        <p:spPr bwMode="auto">
          <a:xfrm>
            <a:off x="3635375" y="692150"/>
            <a:ext cx="1873250" cy="15573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600" b="1" dirty="0">
                <a:latin typeface="Arial" charset="0"/>
              </a:rPr>
              <a:t>Praca a obowiązki </a:t>
            </a:r>
          </a:p>
          <a:p>
            <a:pPr algn="ctr"/>
            <a:r>
              <a:rPr lang="pl-PL" sz="1600" b="1" dirty="0">
                <a:latin typeface="Arial" charset="0"/>
              </a:rPr>
              <a:t>rodzinne</a:t>
            </a:r>
          </a:p>
        </p:txBody>
      </p:sp>
      <p:sp>
        <p:nvSpPr>
          <p:cNvPr id="34819" name="AutoShape 4"/>
          <p:cNvSpPr>
            <a:spLocks noChangeArrowheads="1"/>
          </p:cNvSpPr>
          <p:nvPr/>
        </p:nvSpPr>
        <p:spPr bwMode="auto">
          <a:xfrm>
            <a:off x="5789613" y="42863"/>
            <a:ext cx="1296987" cy="576262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800" b="1">
                <a:latin typeface="Arial" charset="0"/>
              </a:rPr>
              <a:t>2010</a:t>
            </a:r>
          </a:p>
        </p:txBody>
      </p:sp>
      <p:sp>
        <p:nvSpPr>
          <p:cNvPr id="34820" name="Line 5"/>
          <p:cNvSpPr>
            <a:spLocks noChangeShapeType="1"/>
          </p:cNvSpPr>
          <p:nvPr/>
        </p:nvSpPr>
        <p:spPr bwMode="auto">
          <a:xfrm flipH="1">
            <a:off x="2051050" y="5734050"/>
            <a:ext cx="3603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34821" name="Line 6"/>
          <p:cNvSpPr>
            <a:spLocks noChangeShapeType="1"/>
          </p:cNvSpPr>
          <p:nvPr/>
        </p:nvSpPr>
        <p:spPr bwMode="auto">
          <a:xfrm>
            <a:off x="6732588" y="5661025"/>
            <a:ext cx="28733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34822" name="Line 7"/>
          <p:cNvSpPr>
            <a:spLocks noChangeShapeType="1"/>
          </p:cNvSpPr>
          <p:nvPr/>
        </p:nvSpPr>
        <p:spPr bwMode="auto">
          <a:xfrm flipH="1" flipV="1">
            <a:off x="1835150" y="1052513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34823" name="Line 8"/>
          <p:cNvSpPr>
            <a:spLocks noChangeShapeType="1"/>
          </p:cNvSpPr>
          <p:nvPr/>
        </p:nvSpPr>
        <p:spPr bwMode="auto">
          <a:xfrm flipV="1">
            <a:off x="7885113" y="3429000"/>
            <a:ext cx="287337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34824" name="Oval 9"/>
          <p:cNvSpPr>
            <a:spLocks noChangeArrowheads="1"/>
          </p:cNvSpPr>
          <p:nvPr/>
        </p:nvSpPr>
        <p:spPr bwMode="auto">
          <a:xfrm>
            <a:off x="1547813" y="1412875"/>
            <a:ext cx="1944687" cy="15573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600" b="1">
                <a:latin typeface="Arial" charset="0"/>
              </a:rPr>
              <a:t>Zdolności</a:t>
            </a:r>
          </a:p>
          <a:p>
            <a:pPr algn="ctr"/>
            <a:r>
              <a:rPr lang="pl-PL" sz="1600" b="1">
                <a:latin typeface="Arial" charset="0"/>
              </a:rPr>
              <a:t> adaptacyjne </a:t>
            </a:r>
          </a:p>
          <a:p>
            <a:pPr algn="ctr"/>
            <a:r>
              <a:rPr lang="pl-PL" sz="1600" b="1">
                <a:latin typeface="Arial" charset="0"/>
              </a:rPr>
              <a:t>pracowników </a:t>
            </a:r>
          </a:p>
          <a:p>
            <a:pPr algn="ctr"/>
            <a:r>
              <a:rPr lang="pl-PL" sz="1600" b="1">
                <a:latin typeface="Arial" charset="0"/>
              </a:rPr>
              <a:t> formy organizacji</a:t>
            </a:r>
          </a:p>
          <a:p>
            <a:pPr algn="ctr"/>
            <a:r>
              <a:rPr lang="pl-PL" sz="1600" b="1">
                <a:latin typeface="Arial" charset="0"/>
              </a:rPr>
              <a:t> pracy</a:t>
            </a:r>
          </a:p>
        </p:txBody>
      </p:sp>
      <p:sp>
        <p:nvSpPr>
          <p:cNvPr id="34825" name="Oval 10"/>
          <p:cNvSpPr>
            <a:spLocks noChangeArrowheads="1"/>
          </p:cNvSpPr>
          <p:nvPr/>
        </p:nvSpPr>
        <p:spPr bwMode="auto">
          <a:xfrm>
            <a:off x="982663" y="3213100"/>
            <a:ext cx="1933575" cy="15573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600" b="1">
                <a:latin typeface="Arial" charset="0"/>
              </a:rPr>
              <a:t>Sytuacja </a:t>
            </a:r>
          </a:p>
          <a:p>
            <a:pPr algn="ctr"/>
            <a:r>
              <a:rPr lang="pl-PL" sz="1600" b="1">
                <a:latin typeface="Arial" charset="0"/>
              </a:rPr>
              <a:t>na rynku pracy </a:t>
            </a:r>
          </a:p>
          <a:p>
            <a:pPr algn="ctr"/>
            <a:r>
              <a:rPr lang="pl-PL" sz="1600" b="1">
                <a:latin typeface="Arial" charset="0"/>
              </a:rPr>
              <a:t>migrantów </a:t>
            </a:r>
          </a:p>
          <a:p>
            <a:pPr algn="ctr"/>
            <a:r>
              <a:rPr lang="pl-PL" sz="1600" b="1">
                <a:latin typeface="Arial" charset="0"/>
              </a:rPr>
              <a:t>i ich potomków</a:t>
            </a:r>
          </a:p>
        </p:txBody>
      </p:sp>
      <p:sp>
        <p:nvSpPr>
          <p:cNvPr id="34826" name="Oval 11"/>
          <p:cNvSpPr>
            <a:spLocks noChangeArrowheads="1"/>
          </p:cNvSpPr>
          <p:nvPr/>
        </p:nvSpPr>
        <p:spPr bwMode="auto">
          <a:xfrm>
            <a:off x="2484438" y="4797425"/>
            <a:ext cx="1873250" cy="15573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600" b="1">
                <a:latin typeface="Arial" charset="0"/>
              </a:rPr>
              <a:t>Wypadki </a:t>
            </a:r>
          </a:p>
          <a:p>
            <a:pPr algn="ctr"/>
            <a:r>
              <a:rPr lang="pl-PL" sz="1600" b="1">
                <a:latin typeface="Arial" charset="0"/>
              </a:rPr>
              <a:t>przy pracy</a:t>
            </a:r>
          </a:p>
        </p:txBody>
      </p:sp>
      <p:sp>
        <p:nvSpPr>
          <p:cNvPr id="34827" name="Oval 12"/>
          <p:cNvSpPr>
            <a:spLocks noChangeArrowheads="1"/>
          </p:cNvSpPr>
          <p:nvPr/>
        </p:nvSpPr>
        <p:spPr bwMode="auto">
          <a:xfrm>
            <a:off x="4859338" y="4724400"/>
            <a:ext cx="1873250" cy="15573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600" b="1">
                <a:latin typeface="Arial" charset="0"/>
              </a:rPr>
              <a:t>Przejście z pracy</a:t>
            </a:r>
          </a:p>
          <a:p>
            <a:pPr algn="ctr"/>
            <a:r>
              <a:rPr lang="pl-PL" sz="1600" b="1">
                <a:latin typeface="Arial" charset="0"/>
              </a:rPr>
              <a:t>na emeryturę</a:t>
            </a:r>
          </a:p>
        </p:txBody>
      </p:sp>
      <p:sp>
        <p:nvSpPr>
          <p:cNvPr id="34828" name="Oval 13"/>
          <p:cNvSpPr>
            <a:spLocks noChangeArrowheads="1"/>
          </p:cNvSpPr>
          <p:nvPr/>
        </p:nvSpPr>
        <p:spPr bwMode="auto">
          <a:xfrm>
            <a:off x="6156325" y="3284538"/>
            <a:ext cx="1873250" cy="15573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600" b="1">
                <a:latin typeface="Arial" charset="0"/>
              </a:rPr>
              <a:t>Osoby </a:t>
            </a:r>
          </a:p>
          <a:p>
            <a:pPr algn="ctr"/>
            <a:r>
              <a:rPr lang="pl-PL" sz="1600" b="1">
                <a:latin typeface="Arial" charset="0"/>
              </a:rPr>
              <a:t>niepełnosprawne</a:t>
            </a:r>
          </a:p>
          <a:p>
            <a:pPr algn="ctr"/>
            <a:r>
              <a:rPr lang="pl-PL" sz="1600" b="1">
                <a:latin typeface="Arial" charset="0"/>
              </a:rPr>
              <a:t> na rynku pracy </a:t>
            </a:r>
          </a:p>
        </p:txBody>
      </p:sp>
      <p:sp>
        <p:nvSpPr>
          <p:cNvPr id="34829" name="Oval 14"/>
          <p:cNvSpPr>
            <a:spLocks noChangeArrowheads="1"/>
          </p:cNvSpPr>
          <p:nvPr/>
        </p:nvSpPr>
        <p:spPr bwMode="auto">
          <a:xfrm>
            <a:off x="5651500" y="1484313"/>
            <a:ext cx="1873250" cy="15573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600" b="1">
                <a:latin typeface="Arial" charset="0"/>
              </a:rPr>
              <a:t>Praca </a:t>
            </a:r>
          </a:p>
          <a:p>
            <a:pPr algn="ctr"/>
            <a:r>
              <a:rPr lang="pl-PL" sz="1600" b="1">
                <a:latin typeface="Arial" charset="0"/>
              </a:rPr>
              <a:t>nierejestrowana</a:t>
            </a:r>
          </a:p>
        </p:txBody>
      </p:sp>
      <p:sp>
        <p:nvSpPr>
          <p:cNvPr id="34830" name="AutoShape 15"/>
          <p:cNvSpPr>
            <a:spLocks noChangeArrowheads="1"/>
          </p:cNvSpPr>
          <p:nvPr/>
        </p:nvSpPr>
        <p:spPr bwMode="auto">
          <a:xfrm>
            <a:off x="706438" y="5611813"/>
            <a:ext cx="1296987" cy="576262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800" b="1">
                <a:latin typeface="Arial" charset="0"/>
              </a:rPr>
              <a:t>2013</a:t>
            </a:r>
          </a:p>
        </p:txBody>
      </p:sp>
      <p:sp>
        <p:nvSpPr>
          <p:cNvPr id="34831" name="AutoShape 16"/>
          <p:cNvSpPr>
            <a:spLocks noChangeArrowheads="1"/>
          </p:cNvSpPr>
          <p:nvPr/>
        </p:nvSpPr>
        <p:spPr bwMode="auto">
          <a:xfrm>
            <a:off x="169863" y="2652713"/>
            <a:ext cx="1296987" cy="576262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800" b="1">
                <a:latin typeface="Arial" charset="0"/>
              </a:rPr>
              <a:t>2014</a:t>
            </a:r>
          </a:p>
        </p:txBody>
      </p:sp>
      <p:sp>
        <p:nvSpPr>
          <p:cNvPr id="34832" name="AutoShape 17"/>
          <p:cNvSpPr>
            <a:spLocks noChangeArrowheads="1"/>
          </p:cNvSpPr>
          <p:nvPr/>
        </p:nvSpPr>
        <p:spPr bwMode="auto">
          <a:xfrm>
            <a:off x="900113" y="333375"/>
            <a:ext cx="1296987" cy="576263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800" b="1">
                <a:latin typeface="Arial" charset="0"/>
              </a:rPr>
              <a:t>2015</a:t>
            </a:r>
          </a:p>
        </p:txBody>
      </p:sp>
      <p:sp>
        <p:nvSpPr>
          <p:cNvPr id="34833" name="AutoShape 18"/>
          <p:cNvSpPr>
            <a:spLocks noChangeArrowheads="1"/>
          </p:cNvSpPr>
          <p:nvPr/>
        </p:nvSpPr>
        <p:spPr bwMode="auto">
          <a:xfrm>
            <a:off x="7740650" y="2781300"/>
            <a:ext cx="1296988" cy="576263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800" b="1">
                <a:latin typeface="Arial" charset="0"/>
              </a:rPr>
              <a:t>2011</a:t>
            </a:r>
          </a:p>
        </p:txBody>
      </p:sp>
      <p:sp>
        <p:nvSpPr>
          <p:cNvPr id="34834" name="AutoShape 19"/>
          <p:cNvSpPr>
            <a:spLocks noChangeArrowheads="1"/>
          </p:cNvSpPr>
          <p:nvPr/>
        </p:nvSpPr>
        <p:spPr bwMode="auto">
          <a:xfrm>
            <a:off x="7092950" y="5589588"/>
            <a:ext cx="1296988" cy="576262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800" b="1">
                <a:latin typeface="Arial" charset="0"/>
              </a:rPr>
              <a:t>2012</a:t>
            </a:r>
          </a:p>
        </p:txBody>
      </p:sp>
      <p:sp>
        <p:nvSpPr>
          <p:cNvPr id="34835" name="Line 20"/>
          <p:cNvSpPr>
            <a:spLocks noChangeShapeType="1"/>
          </p:cNvSpPr>
          <p:nvPr/>
        </p:nvSpPr>
        <p:spPr bwMode="auto">
          <a:xfrm flipH="1" flipV="1">
            <a:off x="971550" y="3284538"/>
            <a:ext cx="1444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34836" name="AutoShape 21"/>
          <p:cNvSpPr>
            <a:spLocks/>
          </p:cNvSpPr>
          <p:nvPr/>
        </p:nvSpPr>
        <p:spPr bwMode="auto">
          <a:xfrm rot="7055162">
            <a:off x="5663407" y="154781"/>
            <a:ext cx="465138" cy="1520825"/>
          </a:xfrm>
          <a:prstGeom prst="leftBrace">
            <a:avLst>
              <a:gd name="adj1" fmla="val 2724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b="1" i="1" smtClean="0">
                <a:solidFill>
                  <a:schemeClr val="accent2"/>
                </a:solidFill>
              </a:rPr>
              <a:t>Dziękuję za uwagę</a:t>
            </a:r>
          </a:p>
        </p:txBody>
      </p:sp>
      <p:sp>
        <p:nvSpPr>
          <p:cNvPr id="3584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39975" y="4724400"/>
            <a:ext cx="6400800" cy="1104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pl-PL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pl-PL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ymbol zastępczy numeru slajd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D8AAAB-31BD-49A6-B96B-2434C735D643}" type="slidenum">
              <a:rPr lang="pl-PL" smtClean="0"/>
              <a:pPr/>
              <a:t>12</a:t>
            </a:fld>
            <a:endParaRPr lang="pl-PL" smtClean="0"/>
          </a:p>
        </p:txBody>
      </p:sp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571500" y="857250"/>
            <a:ext cx="785495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pl-PL" sz="3600" b="1" i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Program monitorowania regionalnego rynku pracy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4000" b="1" i="1" dirty="0">
              <a:solidFill>
                <a:srgbClr val="26267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i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http://mrp.wup-katowice.pl</a:t>
            </a:r>
          </a:p>
        </p:txBody>
      </p:sp>
      <p:pic>
        <p:nvPicPr>
          <p:cNvPr id="36867" name="Obraz 1" descr="C:\Users\TNIECH~1\AppData\Local\Temp\Rar$DI11.572\KAPITAL_LUDZ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04813"/>
            <a:ext cx="24669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Obraz 3" descr="C:\Users\tniechajowicz\Documents\Projekt\Wniosek_ostateczny\Systemowy\Pazdziernik\logo_kolor_pozi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8098" y="571480"/>
            <a:ext cx="3342069" cy="85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4" descr="UE+EFS_L-k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9563" y="620713"/>
            <a:ext cx="19526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0" name="Rectangle 7"/>
          <p:cNvSpPr>
            <a:spLocks noChangeArrowheads="1"/>
          </p:cNvSpPr>
          <p:nvPr/>
        </p:nvSpPr>
        <p:spPr bwMode="auto">
          <a:xfrm>
            <a:off x="971550" y="2767013"/>
            <a:ext cx="225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6871" name="Rectangle 9"/>
          <p:cNvSpPr>
            <a:spLocks noChangeArrowheads="1"/>
          </p:cNvSpPr>
          <p:nvPr/>
        </p:nvSpPr>
        <p:spPr bwMode="auto">
          <a:xfrm>
            <a:off x="971550" y="2767013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6872" name="Rectangle 11"/>
          <p:cNvSpPr>
            <a:spLocks noChangeArrowheads="1"/>
          </p:cNvSpPr>
          <p:nvPr/>
        </p:nvSpPr>
        <p:spPr bwMode="auto">
          <a:xfrm>
            <a:off x="971550" y="2767013"/>
            <a:ext cx="198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2" name="Group 30"/>
          <p:cNvGraphicFramePr>
            <a:graphicFrameLocks noGrp="1"/>
          </p:cNvGraphicFramePr>
          <p:nvPr/>
        </p:nvGraphicFramePr>
        <p:xfrm>
          <a:off x="971550" y="5013325"/>
          <a:ext cx="7202488" cy="1368108"/>
        </p:xfrm>
        <a:graphic>
          <a:graphicData uri="http://schemas.openxmlformats.org/drawingml/2006/table">
            <a:tbl>
              <a:tblPr/>
              <a:tblGrid>
                <a:gridCol w="2251075"/>
                <a:gridCol w="2970213"/>
                <a:gridCol w="1981200"/>
              </a:tblGrid>
              <a:tr h="1093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Projekt współfinansowany przez Unię Europejską ze środków Europejskiego Funduszu Społecznego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8" name="Rectangle 15"/>
          <p:cNvSpPr>
            <a:spLocks noGrp="1" noChangeArrowheads="1"/>
          </p:cNvSpPr>
          <p:nvPr>
            <p:ph type="title" sz="quarter"/>
          </p:nvPr>
        </p:nvSpPr>
        <p:spPr>
          <a:xfrm>
            <a:off x="714348" y="142852"/>
            <a:ext cx="7772400" cy="936625"/>
          </a:xfrm>
        </p:spPr>
        <p:txBody>
          <a:bodyPr/>
          <a:lstStyle/>
          <a:p>
            <a:pPr eaLnBrk="1" hangingPunct="1"/>
            <a:r>
              <a:rPr lang="pl-PL" sz="2800" b="1" i="1" dirty="0" smtClean="0">
                <a:solidFill>
                  <a:schemeClr val="tx1"/>
                </a:solidFill>
              </a:rPr>
              <a:t>Współczynnik aktywności zawodowej według poziomu wykształcenia i płci</a:t>
            </a:r>
          </a:p>
        </p:txBody>
      </p:sp>
      <p:graphicFrame>
        <p:nvGraphicFramePr>
          <p:cNvPr id="19473" name="Object 17"/>
          <p:cNvGraphicFramePr>
            <a:graphicFrameLocks noChangeAspect="1"/>
          </p:cNvGraphicFramePr>
          <p:nvPr>
            <p:ph sz="quarter" idx="2"/>
          </p:nvPr>
        </p:nvGraphicFramePr>
        <p:xfrm>
          <a:off x="4648200" y="1981200"/>
          <a:ext cx="3810000" cy="1981200"/>
        </p:xfrm>
        <a:graphic>
          <a:graphicData uri="http://schemas.openxmlformats.org/presentationml/2006/ole">
            <p:oleObj spid="_x0000_s19473" name="Wykres" r:id="rId3" imgW="3810081" imgH="1981281" progId="MSGraph.Chart.8">
              <p:embed followColorScheme="full"/>
            </p:oleObj>
          </a:graphicData>
        </a:graphic>
      </p:graphicFrame>
      <p:sp>
        <p:nvSpPr>
          <p:cNvPr id="19489" name="Rectangle 24"/>
          <p:cNvSpPr>
            <a:spLocks noChangeArrowheads="1"/>
          </p:cNvSpPr>
          <p:nvPr/>
        </p:nvSpPr>
        <p:spPr bwMode="auto">
          <a:xfrm>
            <a:off x="0" y="2493963"/>
            <a:ext cx="577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eaLnBrk="0" hangingPunct="0"/>
            <a:endParaRPr lang="pl-PL"/>
          </a:p>
        </p:txBody>
      </p:sp>
      <p:sp>
        <p:nvSpPr>
          <p:cNvPr id="19490" name="Rectangle 25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graphicFrame>
        <p:nvGraphicFramePr>
          <p:cNvPr id="19485" name="Object 29"/>
          <p:cNvGraphicFramePr>
            <a:graphicFrameLocks noChangeAspect="1"/>
          </p:cNvGraphicFramePr>
          <p:nvPr>
            <p:ph sz="quarter" idx="3"/>
          </p:nvPr>
        </p:nvGraphicFramePr>
        <p:xfrm>
          <a:off x="504825" y="3633788"/>
          <a:ext cx="7677150" cy="2790825"/>
        </p:xfrm>
        <a:graphic>
          <a:graphicData uri="http://schemas.openxmlformats.org/presentationml/2006/ole">
            <p:oleObj spid="_x0000_s19485" name="Wykres" r:id="rId4" imgW="7991450" imgH="2905272" progId="MSGraph.Chart.8">
              <p:embed followColorScheme="full"/>
            </p:oleObj>
          </a:graphicData>
        </a:graphic>
      </p:graphicFrame>
      <p:graphicFrame>
        <p:nvGraphicFramePr>
          <p:cNvPr id="19487" name="Object 31"/>
          <p:cNvGraphicFramePr>
            <a:graphicFrameLocks noChangeAspect="1"/>
          </p:cNvGraphicFramePr>
          <p:nvPr>
            <p:ph sz="quarter" idx="1"/>
          </p:nvPr>
        </p:nvGraphicFramePr>
        <p:xfrm>
          <a:off x="857224" y="1000108"/>
          <a:ext cx="7327900" cy="2670175"/>
        </p:xfrm>
        <a:graphic>
          <a:graphicData uri="http://schemas.openxmlformats.org/presentationml/2006/ole">
            <p:oleObj spid="_x0000_s19487" name="Wykres" r:id="rId5" imgW="4914839" imgH="1790761" progId="MSGraph.Chart.8">
              <p:embed followColorScheme="full"/>
            </p:oleObj>
          </a:graphicData>
        </a:graphic>
      </p:graphicFrame>
      <p:sp>
        <p:nvSpPr>
          <p:cNvPr id="19491" name="Text Box 32"/>
          <p:cNvSpPr txBox="1">
            <a:spLocks noChangeArrowheads="1"/>
          </p:cNvSpPr>
          <p:nvPr/>
        </p:nvSpPr>
        <p:spPr bwMode="auto">
          <a:xfrm>
            <a:off x="1258888" y="5949950"/>
            <a:ext cx="56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19492" name="Text Box 33"/>
          <p:cNvSpPr txBox="1">
            <a:spLocks noChangeArrowheads="1"/>
          </p:cNvSpPr>
          <p:nvPr/>
        </p:nvSpPr>
        <p:spPr bwMode="auto">
          <a:xfrm>
            <a:off x="1331913" y="3233738"/>
            <a:ext cx="792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wyższe</a:t>
            </a:r>
          </a:p>
        </p:txBody>
      </p:sp>
      <p:sp>
        <p:nvSpPr>
          <p:cNvPr id="19493" name="Text Box 36"/>
          <p:cNvSpPr txBox="1">
            <a:spLocks noChangeArrowheads="1"/>
          </p:cNvSpPr>
          <p:nvPr/>
        </p:nvSpPr>
        <p:spPr bwMode="auto">
          <a:xfrm>
            <a:off x="2411413" y="3357563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/>
          </a:p>
        </p:txBody>
      </p:sp>
      <p:sp>
        <p:nvSpPr>
          <p:cNvPr id="19494" name="Text Box 37"/>
          <p:cNvSpPr txBox="1">
            <a:spLocks noChangeArrowheads="1"/>
          </p:cNvSpPr>
          <p:nvPr/>
        </p:nvSpPr>
        <p:spPr bwMode="auto">
          <a:xfrm>
            <a:off x="2195513" y="3284538"/>
            <a:ext cx="10080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200"/>
              <a:t>policealne</a:t>
            </a:r>
          </a:p>
        </p:txBody>
      </p:sp>
      <p:sp>
        <p:nvSpPr>
          <p:cNvPr id="19495" name="Text Box 38"/>
          <p:cNvSpPr txBox="1">
            <a:spLocks noChangeArrowheads="1"/>
          </p:cNvSpPr>
          <p:nvPr/>
        </p:nvSpPr>
        <p:spPr bwMode="auto">
          <a:xfrm>
            <a:off x="3276600" y="3284538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/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3059113" y="3284538"/>
            <a:ext cx="865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  średnie zawodowe</a:t>
            </a: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3851275" y="3284538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200"/>
              <a:t>    średnie ogólnokształcące</a:t>
            </a:r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5003800" y="3284538"/>
            <a:ext cx="108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200"/>
              <a:t>zasadnicze zawodowe</a:t>
            </a: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5795963" y="3284538"/>
            <a:ext cx="1871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gimnazjalne,  podstawowe i niepełne podstawowe</a:t>
            </a:r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1116013" y="1125538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600"/>
              <a:t>%</a:t>
            </a: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950913" y="3665538"/>
            <a:ext cx="5254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/>
              <a:t>%</a:t>
            </a:r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1116013" y="5949950"/>
            <a:ext cx="792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200"/>
              <a:t>wyższe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2124075" y="6021388"/>
            <a:ext cx="10080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200"/>
              <a:t>policealne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3059113" y="6021388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200"/>
              <a:t>  średnie zawodowe</a:t>
            </a: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3995738" y="6021388"/>
            <a:ext cx="1296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200"/>
              <a:t>     średnie ogólnokształcące</a:t>
            </a:r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5219700" y="6021388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200"/>
              <a:t>zasadnicze zawodowe</a:t>
            </a:r>
          </a:p>
        </p:txBody>
      </p:sp>
      <p:sp>
        <p:nvSpPr>
          <p:cNvPr id="19507" name="Text Box 51"/>
          <p:cNvSpPr txBox="1">
            <a:spLocks noChangeArrowheads="1"/>
          </p:cNvSpPr>
          <p:nvPr/>
        </p:nvSpPr>
        <p:spPr bwMode="auto">
          <a:xfrm>
            <a:off x="6011863" y="6021388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200"/>
              <a:t>gimnazjalne, podstawowe  i niepełne podstawowe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ytuł 3"/>
          <p:cNvSpPr>
            <a:spLocks noGrp="1"/>
          </p:cNvSpPr>
          <p:nvPr>
            <p:ph type="title" idx="4294967295"/>
          </p:nvPr>
        </p:nvSpPr>
        <p:spPr>
          <a:xfrm>
            <a:off x="685800" y="188913"/>
            <a:ext cx="7772400" cy="1079500"/>
          </a:xfrm>
        </p:spPr>
        <p:txBody>
          <a:bodyPr/>
          <a:lstStyle/>
          <a:p>
            <a:pPr eaLnBrk="1" hangingPunct="1"/>
            <a:r>
              <a:rPr lang="pl-PL" sz="2800" b="1" i="1" dirty="0" smtClean="0"/>
              <a:t>Pracujący według płci i miejsca zamieszkania </a:t>
            </a:r>
            <a:br>
              <a:rPr lang="pl-PL" sz="2800" b="1" i="1" dirty="0" smtClean="0"/>
            </a:br>
            <a:r>
              <a:rPr lang="pl-PL" sz="2800" b="1" i="1" dirty="0" smtClean="0"/>
              <a:t>w województwie śląskim</a:t>
            </a:r>
          </a:p>
        </p:txBody>
      </p:sp>
      <p:graphicFrame>
        <p:nvGraphicFramePr>
          <p:cNvPr id="27651" name="Symbol zastępczy zawartości 15"/>
          <p:cNvGraphicFramePr>
            <a:graphicFrameLocks noGrp="1"/>
          </p:cNvGraphicFramePr>
          <p:nvPr>
            <p:ph idx="4294967295"/>
          </p:nvPr>
        </p:nvGraphicFramePr>
        <p:xfrm>
          <a:off x="500063" y="1125538"/>
          <a:ext cx="8301037" cy="5256212"/>
        </p:xfrm>
        <a:graphic>
          <a:graphicData uri="http://schemas.openxmlformats.org/presentationml/2006/ole">
            <p:oleObj spid="_x0000_s27651" r:id="rId3" imgW="8303472" imgH="474309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Tytuł 3"/>
          <p:cNvSpPr>
            <a:spLocks noGrp="1"/>
          </p:cNvSpPr>
          <p:nvPr>
            <p:ph type="title" idx="4294967295"/>
          </p:nvPr>
        </p:nvSpPr>
        <p:spPr>
          <a:xfrm>
            <a:off x="685800" y="188913"/>
            <a:ext cx="7772400" cy="863600"/>
          </a:xfrm>
        </p:spPr>
        <p:txBody>
          <a:bodyPr/>
          <a:lstStyle/>
          <a:p>
            <a:pPr eaLnBrk="1" hangingPunct="1"/>
            <a:r>
              <a:rPr lang="pl-PL" sz="2800" b="1" i="1" dirty="0" smtClean="0">
                <a:solidFill>
                  <a:schemeClr val="tx1"/>
                </a:solidFill>
              </a:rPr>
              <a:t>Wskaźnik zatrudnienia według wieku</a:t>
            </a:r>
          </a:p>
        </p:txBody>
      </p:sp>
      <p:sp>
        <p:nvSpPr>
          <p:cNvPr id="28680" name="Symbol zastępczy tekstu 6"/>
          <p:cNvSpPr>
            <a:spLocks noGrp="1"/>
          </p:cNvSpPr>
          <p:nvPr>
            <p:ph type="body" idx="4294967295"/>
          </p:nvPr>
        </p:nvSpPr>
        <p:spPr>
          <a:xfrm>
            <a:off x="457200" y="1535113"/>
            <a:ext cx="4040188" cy="454025"/>
          </a:xfrm>
        </p:spPr>
        <p:txBody>
          <a:bodyPr anchor="b"/>
          <a:lstStyle/>
          <a:p>
            <a:pPr marL="0" indent="0" algn="ctr" eaLnBrk="1" hangingPunct="1">
              <a:buFontTx/>
              <a:buNone/>
            </a:pPr>
            <a:r>
              <a:rPr lang="pl-PL" sz="2400" b="1" smtClean="0"/>
              <a:t>II kwartał 2008 r.</a:t>
            </a:r>
          </a:p>
        </p:txBody>
      </p:sp>
      <p:graphicFrame>
        <p:nvGraphicFramePr>
          <p:cNvPr id="28676" name="Symbol zastępczy zawartości 10"/>
          <p:cNvGraphicFramePr>
            <a:graphicFrameLocks noGrp="1"/>
          </p:cNvGraphicFramePr>
          <p:nvPr>
            <p:ph sz="half" idx="4294967295"/>
          </p:nvPr>
        </p:nvGraphicFramePr>
        <p:xfrm>
          <a:off x="0" y="2276475"/>
          <a:ext cx="4329113" cy="3840163"/>
        </p:xfrm>
        <a:graphic>
          <a:graphicData uri="http://schemas.openxmlformats.org/presentationml/2006/ole">
            <p:oleObj spid="_x0000_s28676" r:id="rId3" imgW="4328535" imgH="3840813" progId="Excel.Sheet.8">
              <p:embed/>
            </p:oleObj>
          </a:graphicData>
        </a:graphic>
      </p:graphicFrame>
      <p:sp>
        <p:nvSpPr>
          <p:cNvPr id="28681" name="Symbol zastępczy tekstu 8"/>
          <p:cNvSpPr>
            <a:spLocks noGrp="1"/>
          </p:cNvSpPr>
          <p:nvPr>
            <p:ph type="body" sz="quarter" idx="4294967295"/>
          </p:nvPr>
        </p:nvSpPr>
        <p:spPr>
          <a:xfrm>
            <a:off x="4645025" y="1535113"/>
            <a:ext cx="4041775" cy="454025"/>
          </a:xfrm>
        </p:spPr>
        <p:txBody>
          <a:bodyPr anchor="b"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pl-PL" sz="2400" b="1" smtClean="0"/>
              <a:t>II kwartał 2009 r.</a:t>
            </a:r>
          </a:p>
        </p:txBody>
      </p:sp>
      <p:graphicFrame>
        <p:nvGraphicFramePr>
          <p:cNvPr id="28678" name="Symbol zastępczy zawartości 11"/>
          <p:cNvGraphicFramePr>
            <a:graphicFrameLocks noGrp="1"/>
          </p:cNvGraphicFramePr>
          <p:nvPr>
            <p:ph sz="quarter" idx="4294967295"/>
          </p:nvPr>
        </p:nvGraphicFramePr>
        <p:xfrm>
          <a:off x="4643438" y="2060575"/>
          <a:ext cx="4143375" cy="3960813"/>
        </p:xfrm>
        <a:graphic>
          <a:graphicData uri="http://schemas.openxmlformats.org/presentationml/2006/ole">
            <p:oleObj spid="_x0000_s28678" r:id="rId4" imgW="3926164" imgH="3950550" progId="Excel.Sheet.8">
              <p:embed/>
            </p:oleObj>
          </a:graphicData>
        </a:graphic>
      </p:graphicFrame>
      <p:sp>
        <p:nvSpPr>
          <p:cNvPr id="28682" name="pole tekstowe 12"/>
          <p:cNvSpPr txBox="1">
            <a:spLocks noChangeArrowheads="1"/>
          </p:cNvSpPr>
          <p:nvPr/>
        </p:nvSpPr>
        <p:spPr bwMode="auto">
          <a:xfrm>
            <a:off x="3995738" y="2786063"/>
            <a:ext cx="13620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>
                <a:latin typeface="Calibri" pitchFamily="34" charset="0"/>
              </a:rPr>
              <a:t>15 -24 lata</a:t>
            </a:r>
          </a:p>
        </p:txBody>
      </p:sp>
      <p:sp>
        <p:nvSpPr>
          <p:cNvPr id="28683" name="pole tekstowe 13"/>
          <p:cNvSpPr txBox="1">
            <a:spLocks noChangeArrowheads="1"/>
          </p:cNvSpPr>
          <p:nvPr/>
        </p:nvSpPr>
        <p:spPr bwMode="auto">
          <a:xfrm>
            <a:off x="4140200" y="3429000"/>
            <a:ext cx="12176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>
                <a:latin typeface="Calibri" pitchFamily="34" charset="0"/>
              </a:rPr>
              <a:t>25 - 34</a:t>
            </a:r>
          </a:p>
        </p:txBody>
      </p:sp>
      <p:sp>
        <p:nvSpPr>
          <p:cNvPr id="28684" name="pole tekstowe 14"/>
          <p:cNvSpPr txBox="1">
            <a:spLocks noChangeArrowheads="1"/>
          </p:cNvSpPr>
          <p:nvPr/>
        </p:nvSpPr>
        <p:spPr bwMode="auto">
          <a:xfrm>
            <a:off x="3851275" y="4000500"/>
            <a:ext cx="1435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600">
                <a:latin typeface="Calibri" pitchFamily="34" charset="0"/>
              </a:rPr>
              <a:t>35 - 44</a:t>
            </a:r>
          </a:p>
        </p:txBody>
      </p:sp>
      <p:sp>
        <p:nvSpPr>
          <p:cNvPr id="28685" name="pole tekstowe 15"/>
          <p:cNvSpPr txBox="1">
            <a:spLocks noChangeArrowheads="1"/>
          </p:cNvSpPr>
          <p:nvPr/>
        </p:nvSpPr>
        <p:spPr bwMode="auto">
          <a:xfrm>
            <a:off x="3851275" y="4572000"/>
            <a:ext cx="15065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600">
                <a:latin typeface="Calibri" pitchFamily="34" charset="0"/>
              </a:rPr>
              <a:t>45 - 54</a:t>
            </a:r>
          </a:p>
        </p:txBody>
      </p:sp>
      <p:sp>
        <p:nvSpPr>
          <p:cNvPr id="28686" name="pole tekstowe 16"/>
          <p:cNvSpPr txBox="1">
            <a:spLocks noChangeArrowheads="1"/>
          </p:cNvSpPr>
          <p:nvPr/>
        </p:nvSpPr>
        <p:spPr bwMode="auto">
          <a:xfrm>
            <a:off x="3708400" y="5084763"/>
            <a:ext cx="1720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600">
                <a:latin typeface="Calibri" pitchFamily="34" charset="0"/>
              </a:rPr>
              <a:t>55 lat i więcej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Tytuł 1"/>
          <p:cNvSpPr>
            <a:spLocks noGrp="1"/>
          </p:cNvSpPr>
          <p:nvPr>
            <p:ph type="title" idx="4294967295"/>
          </p:nvPr>
        </p:nvSpPr>
        <p:spPr>
          <a:xfrm>
            <a:off x="642910" y="0"/>
            <a:ext cx="7772400" cy="1143000"/>
          </a:xfrm>
        </p:spPr>
        <p:txBody>
          <a:bodyPr/>
          <a:lstStyle/>
          <a:p>
            <a:pPr eaLnBrk="1" hangingPunct="1"/>
            <a:r>
              <a:rPr lang="pl-PL" sz="2800" b="1" i="1" dirty="0" smtClean="0"/>
              <a:t>Wskaźnik zatrudnienia według poziomu wykształcenia i płci</a:t>
            </a:r>
          </a:p>
        </p:txBody>
      </p:sp>
      <p:sp>
        <p:nvSpPr>
          <p:cNvPr id="29704" name="Symbol zastępczy tekstu 2"/>
          <p:cNvSpPr>
            <a:spLocks noGrp="1"/>
          </p:cNvSpPr>
          <p:nvPr>
            <p:ph type="body" idx="4294967295"/>
          </p:nvPr>
        </p:nvSpPr>
        <p:spPr>
          <a:xfrm>
            <a:off x="457200" y="1268413"/>
            <a:ext cx="4040188" cy="431800"/>
          </a:xfrm>
        </p:spPr>
        <p:txBody>
          <a:bodyPr anchor="b"/>
          <a:lstStyle/>
          <a:p>
            <a:pPr marL="0" indent="0" algn="ctr" eaLnBrk="1" hangingPunct="1">
              <a:buFontTx/>
              <a:buNone/>
            </a:pPr>
            <a:r>
              <a:rPr lang="pl-PL" sz="1800" b="1" smtClean="0"/>
              <a:t>II kwartał 2008 r.</a:t>
            </a:r>
          </a:p>
        </p:txBody>
      </p:sp>
      <p:graphicFrame>
        <p:nvGraphicFramePr>
          <p:cNvPr id="29700" name="Symbol zastępczy zawartości 6"/>
          <p:cNvGraphicFramePr>
            <a:graphicFrameLocks noGrp="1"/>
          </p:cNvGraphicFramePr>
          <p:nvPr>
            <p:ph sz="half" idx="4294967295"/>
          </p:nvPr>
        </p:nvGraphicFramePr>
        <p:xfrm>
          <a:off x="473075" y="1606550"/>
          <a:ext cx="4124325" cy="4932363"/>
        </p:xfrm>
        <a:graphic>
          <a:graphicData uri="http://schemas.openxmlformats.org/presentationml/2006/ole">
            <p:oleObj spid="_x0000_s29700" name="Wykres" r:id="rId3" imgW="3886159" imgH="4648241" progId="Excel.Sheet.8">
              <p:embed/>
            </p:oleObj>
          </a:graphicData>
        </a:graphic>
      </p:graphicFrame>
      <p:sp>
        <p:nvSpPr>
          <p:cNvPr id="29705" name="Symbol zastępczy tekstu 4"/>
          <p:cNvSpPr>
            <a:spLocks noGrp="1"/>
          </p:cNvSpPr>
          <p:nvPr>
            <p:ph type="body" sz="quarter" idx="4294967295"/>
          </p:nvPr>
        </p:nvSpPr>
        <p:spPr>
          <a:xfrm>
            <a:off x="4645025" y="1412875"/>
            <a:ext cx="4041775" cy="287338"/>
          </a:xfrm>
        </p:spPr>
        <p:txBody>
          <a:bodyPr anchor="b"/>
          <a:lstStyle/>
          <a:p>
            <a:pPr marL="0" indent="0" algn="ctr" eaLnBrk="1" hangingPunct="1">
              <a:buFontTx/>
              <a:buNone/>
            </a:pPr>
            <a:r>
              <a:rPr lang="pl-PL" sz="1800" b="1" dirty="0" smtClean="0"/>
              <a:t>II kwartał 2009 r.</a:t>
            </a:r>
          </a:p>
        </p:txBody>
      </p:sp>
      <p:graphicFrame>
        <p:nvGraphicFramePr>
          <p:cNvPr id="29702" name="Object 6"/>
          <p:cNvGraphicFramePr>
            <a:graphicFrameLocks noGrp="1"/>
          </p:cNvGraphicFramePr>
          <p:nvPr>
            <p:ph sz="quarter" idx="4294967295"/>
          </p:nvPr>
        </p:nvGraphicFramePr>
        <p:xfrm>
          <a:off x="4478338" y="1758950"/>
          <a:ext cx="4483100" cy="5002213"/>
        </p:xfrm>
        <a:graphic>
          <a:graphicData uri="http://schemas.openxmlformats.org/presentationml/2006/ole">
            <p:oleObj spid="_x0000_s29702" name="Wykres" r:id="rId4" imgW="3952809" imgH="4409928" progId="Excel.Sheet.8">
              <p:embed/>
            </p:oleObj>
          </a:graphicData>
        </a:graphic>
      </p:graphicFrame>
      <p:sp>
        <p:nvSpPr>
          <p:cNvPr id="29706" name="pole tekstowe 11"/>
          <p:cNvSpPr txBox="1">
            <a:spLocks noChangeArrowheads="1"/>
          </p:cNvSpPr>
          <p:nvPr/>
        </p:nvSpPr>
        <p:spPr bwMode="auto">
          <a:xfrm>
            <a:off x="4643438" y="1557338"/>
            <a:ext cx="428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>
                <a:latin typeface="Calibri" pitchFamily="34" charset="0"/>
              </a:rPr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 idx="4294967295"/>
          </p:nvPr>
        </p:nvSpPr>
        <p:spPr>
          <a:xfrm>
            <a:off x="714348" y="0"/>
            <a:ext cx="7772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l-PL" sz="2800" b="1" i="1" dirty="0"/>
              <a:t>Pracujący według wybranych sekcji </a:t>
            </a:r>
            <a:br>
              <a:rPr lang="pl-PL" sz="2800" b="1" i="1" dirty="0"/>
            </a:br>
            <a:r>
              <a:rPr lang="pl-PL" sz="2800" b="1" i="1" dirty="0"/>
              <a:t>w województwie śląskim</a:t>
            </a:r>
          </a:p>
        </p:txBody>
      </p:sp>
      <p:graphicFrame>
        <p:nvGraphicFramePr>
          <p:cNvPr id="30723" name="Symbol zastępczy zawartości 8"/>
          <p:cNvGraphicFramePr>
            <a:graphicFrameLocks noGrp="1"/>
          </p:cNvGraphicFramePr>
          <p:nvPr>
            <p:ph idx="4294967295"/>
          </p:nvPr>
        </p:nvGraphicFramePr>
        <p:xfrm>
          <a:off x="457200" y="1125538"/>
          <a:ext cx="8229600" cy="5375275"/>
        </p:xfrm>
        <a:graphic>
          <a:graphicData uri="http://schemas.openxmlformats.org/presentationml/2006/ole">
            <p:oleObj spid="_x0000_s30723" r:id="rId3" imgW="8230313" imgH="5212532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4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142852"/>
            <a:ext cx="7772400" cy="1150938"/>
          </a:xfrm>
        </p:spPr>
        <p:txBody>
          <a:bodyPr/>
          <a:lstStyle/>
          <a:p>
            <a:pPr eaLnBrk="1" hangingPunct="1"/>
            <a:r>
              <a:rPr lang="pl-PL" sz="2800" b="1" i="1" dirty="0" smtClean="0"/>
              <a:t>Pracujący według grup zawodów </a:t>
            </a:r>
            <a:br>
              <a:rPr lang="pl-PL" sz="2800" b="1" i="1" dirty="0" smtClean="0"/>
            </a:br>
            <a:r>
              <a:rPr lang="pl-PL" sz="2800" b="1" i="1" dirty="0" smtClean="0"/>
              <a:t>w województwie śląskim</a:t>
            </a:r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107950" y="1697038"/>
          <a:ext cx="4222750" cy="3751262"/>
        </p:xfrm>
        <a:graphic>
          <a:graphicData uri="http://schemas.openxmlformats.org/presentationml/2006/ole">
            <p:oleObj spid="_x0000_s31749" name="Wykres" r:id="rId3" imgW="9553651" imgH="8486932" progId="MSGraph.Chart.8">
              <p:embed followColorScheme="full"/>
            </p:oleObj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4140200" y="1768475"/>
          <a:ext cx="4759325" cy="4848225"/>
        </p:xfrm>
        <a:graphic>
          <a:graphicData uri="http://schemas.openxmlformats.org/presentationml/2006/ole">
            <p:oleObj spid="_x0000_s31753" name="Wykres" r:id="rId4" imgW="10763098" imgH="10963372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0"/>
            <a:ext cx="8632825" cy="863600"/>
          </a:xfrm>
        </p:spPr>
        <p:txBody>
          <a:bodyPr/>
          <a:lstStyle/>
          <a:p>
            <a:pPr eaLnBrk="1" hangingPunct="1"/>
            <a:r>
              <a:rPr lang="pl-PL" sz="2800" b="1" i="1" dirty="0" smtClean="0">
                <a:solidFill>
                  <a:schemeClr val="tx1"/>
                </a:solidFill>
              </a:rPr>
              <a:t>Moduły BAEL realizowane od 1992 r.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500174"/>
            <a:ext cx="8642350" cy="5091131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5000"/>
              </a:spcAft>
              <a:buFontTx/>
              <a:buNone/>
            </a:pPr>
            <a:r>
              <a:rPr lang="pl-PL" sz="2800" b="1" i="1" u="sng" dirty="0" smtClean="0"/>
              <a:t>Zrealizowane badania modułowe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1993 – Społeczno – ekonomiczne położenie </a:t>
            </a:r>
            <a:br>
              <a:rPr lang="pl-PL" sz="2400" dirty="0" smtClean="0"/>
            </a:br>
            <a:r>
              <a:rPr lang="pl-PL" sz="2400" dirty="0" smtClean="0"/>
              <a:t>            bezrobotnych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1993 – Wiejski rynek pracy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1994 – Efektywność polityki rynku pracy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1994 – Losy zawodowe absolwentów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1995 – Sytuacja na rynku pracy oraz warunki bytu osób </a:t>
            </a:r>
            <a:br>
              <a:rPr lang="pl-PL" sz="2400" dirty="0" smtClean="0"/>
            </a:br>
            <a:r>
              <a:rPr lang="pl-PL" sz="2400" dirty="0" smtClean="0"/>
              <a:t>            niepełnosprawnych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1995 – Praca nierejestrowana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1996 – Efektywność polityki rynku pracy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1997 – Losy zawodowe absolwentów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1998 – Praca nierejestrowana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497888" cy="792162"/>
          </a:xfrm>
        </p:spPr>
        <p:txBody>
          <a:bodyPr/>
          <a:lstStyle/>
          <a:p>
            <a:pPr eaLnBrk="1" hangingPunct="1"/>
            <a:r>
              <a:rPr lang="pl-PL" sz="2800" b="1" i="1" dirty="0" smtClean="0">
                <a:solidFill>
                  <a:schemeClr val="tx1"/>
                </a:solidFill>
              </a:rPr>
              <a:t>Moduły BAEL realizowane od 1992 r.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928802"/>
            <a:ext cx="8518525" cy="43053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sz="2400" dirty="0" smtClean="0"/>
              <a:t>2000 – Osoby niepełnosprawne na rynku pracy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dirty="0" smtClean="0"/>
              <a:t>2003 – Kształcenie ustawiczne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dirty="0" smtClean="0"/>
              <a:t>2004 – Badanie organizacji i rozkładu czasu pracy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dirty="0" smtClean="0"/>
              <a:t>2004 – Praca nierejestrowana w Polsce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dirty="0" smtClean="0"/>
              <a:t>2005 – Praca a obowiązki rodzinne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dirty="0" smtClean="0"/>
              <a:t>2006 – Przejście z pracy na emeryturę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dirty="0" smtClean="0"/>
              <a:t>2007 – Wypadki przy pracy i problemy zdrowotne </a:t>
            </a:r>
            <a:br>
              <a:rPr lang="pl-PL" sz="2400" dirty="0" smtClean="0"/>
            </a:br>
            <a:r>
              <a:rPr lang="pl-PL" sz="2400" dirty="0" smtClean="0"/>
              <a:t>      	      związane z pracą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dirty="0" smtClean="0"/>
              <a:t>2008 – Sytuacja na rynku pracy migrantów i ich</a:t>
            </a:r>
            <a:br>
              <a:rPr lang="pl-PL" sz="2400" dirty="0" smtClean="0"/>
            </a:br>
            <a:r>
              <a:rPr lang="pl-PL" sz="2400" dirty="0" smtClean="0"/>
              <a:t> 	      potomków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dirty="0" smtClean="0"/>
              <a:t>2009 – Wejście ludzi młodych na rynek pracy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dirty="0" smtClean="0"/>
              <a:t>2009 – Praca </a:t>
            </a:r>
            <a:r>
              <a:rPr lang="pl-PL" sz="2400" dirty="0" smtClean="0"/>
              <a:t>nierejestrowana</a:t>
            </a:r>
            <a:endParaRPr lang="pl-PL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597</TotalTime>
  <Words>291</Words>
  <Application>Microsoft Office PowerPoint</Application>
  <PresentationFormat>Pokaz na ekranie (4:3)</PresentationFormat>
  <Paragraphs>100</Paragraphs>
  <Slides>12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12</vt:i4>
      </vt:variant>
    </vt:vector>
  </HeadingPairs>
  <TitlesOfParts>
    <vt:vector size="15" baseType="lpstr">
      <vt:lpstr>Projekt domyślny</vt:lpstr>
      <vt:lpstr>Wykres</vt:lpstr>
      <vt:lpstr>Arkusz programu Microsoft Office Excel 97–2003</vt:lpstr>
      <vt:lpstr>Sytuacja na śląskim rynku pracy – diagnoza i prognoza  Konferencja 18 grudnia 2009 roku</vt:lpstr>
      <vt:lpstr>Współczynnik aktywności zawodowej według poziomu wykształcenia i płci</vt:lpstr>
      <vt:lpstr>Pracujący według płci i miejsca zamieszkania  w województwie śląskim</vt:lpstr>
      <vt:lpstr>Wskaźnik zatrudnienia według wieku</vt:lpstr>
      <vt:lpstr>Wskaźnik zatrudnienia według poziomu wykształcenia i płci</vt:lpstr>
      <vt:lpstr>Pracujący według wybranych sekcji  w województwie śląskim</vt:lpstr>
      <vt:lpstr>Pracujący według grup zawodów  w województwie śląskim</vt:lpstr>
      <vt:lpstr>Moduły BAEL realizowane od 1992 r.</vt:lpstr>
      <vt:lpstr>Moduły BAEL realizowane od 1992 r.</vt:lpstr>
      <vt:lpstr>Slajd 10</vt:lpstr>
      <vt:lpstr>Dziękuję za uwagę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Ciastek Brygida</dc:creator>
  <cp:lastModifiedBy>tniechajowicz</cp:lastModifiedBy>
  <cp:revision>15</cp:revision>
  <dcterms:created xsi:type="dcterms:W3CDTF">1601-01-01T00:00:00Z</dcterms:created>
  <dcterms:modified xsi:type="dcterms:W3CDTF">2009-12-16T07:34:03Z</dcterms:modified>
</cp:coreProperties>
</file>