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60" r:id="rId3"/>
    <p:sldId id="261" r:id="rId4"/>
    <p:sldId id="265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8" r:id="rId25"/>
    <p:sldId id="289" r:id="rId26"/>
    <p:sldId id="290" r:id="rId27"/>
    <p:sldId id="291" r:id="rId28"/>
    <p:sldId id="292" r:id="rId29"/>
    <p:sldId id="283" r:id="rId30"/>
    <p:sldId id="284" r:id="rId31"/>
    <p:sldId id="285" r:id="rId32"/>
    <p:sldId id="298" r:id="rId33"/>
    <p:sldId id="299" r:id="rId34"/>
    <p:sldId id="300" r:id="rId35"/>
    <p:sldId id="301" r:id="rId36"/>
    <p:sldId id="302" r:id="rId37"/>
    <p:sldId id="293" r:id="rId38"/>
    <p:sldId id="258" r:id="rId3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4" autoAdjust="0"/>
    <p:restoredTop sz="9465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a_absolwenci_wynik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a_studenci_prz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a_uczniowie_slask_prz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ud_slask_11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WUP\P0917_Aplikacja_2009_11_30\prognozy_bezrobocie_rp_woj_slaskie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9.791666666666668E-2"/>
          <c:y val="4.8611111111111119E-2"/>
          <c:w val="0.87083333333333668"/>
          <c:h val="0.6805555555555558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prognozy_do_wykresow!$B$10:$B$29</c:f>
              <c:numCache>
                <c:formatCode>General</c:formatCode>
                <c:ptCount val="20"/>
                <c:pt idx="0">
                  <c:v>320</c:v>
                </c:pt>
                <c:pt idx="1">
                  <c:v>284</c:v>
                </c:pt>
                <c:pt idx="2">
                  <c:v>282</c:v>
                </c:pt>
                <c:pt idx="3">
                  <c:v>232</c:v>
                </c:pt>
                <c:pt idx="4">
                  <c:v>166</c:v>
                </c:pt>
                <c:pt idx="5">
                  <c:v>150</c:v>
                </c:pt>
                <c:pt idx="6">
                  <c:v>143</c:v>
                </c:pt>
                <c:pt idx="7">
                  <c:v>162</c:v>
                </c:pt>
                <c:pt idx="8">
                  <c:v>134</c:v>
                </c:pt>
                <c:pt idx="9">
                  <c:v>113</c:v>
                </c:pt>
                <c:pt idx="10">
                  <c:v>134</c:v>
                </c:pt>
                <c:pt idx="11">
                  <c:v>131</c:v>
                </c:pt>
                <c:pt idx="12">
                  <c:v>130</c:v>
                </c:pt>
                <c:pt idx="13">
                  <c:v>130</c:v>
                </c:pt>
                <c:pt idx="14">
                  <c:v>140.75222196373255</c:v>
                </c:pt>
                <c:pt idx="15">
                  <c:v>148.81917139770351</c:v>
                </c:pt>
                <c:pt idx="16">
                  <c:v>157.58522434105953</c:v>
                </c:pt>
                <c:pt idx="17">
                  <c:v>152.62026180025694</c:v>
                </c:pt>
                <c:pt idx="18">
                  <c:v>147.81437084512351</c:v>
                </c:pt>
                <c:pt idx="19">
                  <c:v>155.34462717767735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przedzialy_ufnosci_p!$B$10:$B$29</c:f>
              <c:numCache>
                <c:formatCode>General</c:formatCode>
                <c:ptCount val="20"/>
                <c:pt idx="14">
                  <c:v>140.75222196373255</c:v>
                </c:pt>
                <c:pt idx="15">
                  <c:v>148.81917139770351</c:v>
                </c:pt>
                <c:pt idx="16">
                  <c:v>157.58522434105953</c:v>
                </c:pt>
                <c:pt idx="17">
                  <c:v>152.62026180025694</c:v>
                </c:pt>
                <c:pt idx="18">
                  <c:v>147.81437084512351</c:v>
                </c:pt>
                <c:pt idx="19">
                  <c:v>155.34462717767735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przedzialy_ufnosci_k!$B$10:$B$29</c:f>
              <c:numCache>
                <c:formatCode>General</c:formatCode>
                <c:ptCount val="20"/>
                <c:pt idx="14">
                  <c:v>140.75222196373255</c:v>
                </c:pt>
                <c:pt idx="15">
                  <c:v>148.81917139770351</c:v>
                </c:pt>
                <c:pt idx="16">
                  <c:v>157.58522434105953</c:v>
                </c:pt>
                <c:pt idx="17">
                  <c:v>152.62026180025694</c:v>
                </c:pt>
                <c:pt idx="18">
                  <c:v>147.81437084512351</c:v>
                </c:pt>
                <c:pt idx="19">
                  <c:v>155.34462717767735</c:v>
                </c:pt>
              </c:numCache>
            </c:numRef>
          </c:val>
        </c:ser>
        <c:marker val="1"/>
        <c:axId val="51402624"/>
        <c:axId val="51404160"/>
      </c:lineChart>
      <c:catAx>
        <c:axId val="5140262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1404160"/>
        <c:crosses val="autoZero"/>
        <c:auto val="1"/>
        <c:lblAlgn val="ctr"/>
        <c:lblOffset val="100"/>
      </c:catAx>
      <c:valAx>
        <c:axId val="5140416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140262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plotArea>
      <c:layout>
        <c:manualLayout>
          <c:layoutTarget val="inner"/>
          <c:xMode val="edge"/>
          <c:yMode val="edge"/>
          <c:x val="0.10416666666666716"/>
          <c:y val="4.8611111111111112E-2"/>
          <c:w val="0.86250000000000004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prognozy_do_wykresow!$BU$10:$BU$29</c:f>
              <c:numCache>
                <c:formatCode>General</c:formatCode>
                <c:ptCount val="20"/>
                <c:pt idx="0">
                  <c:v>2.3576287996102518E-2</c:v>
                </c:pt>
                <c:pt idx="1">
                  <c:v>3.7474750985821939E-2</c:v>
                </c:pt>
                <c:pt idx="2">
                  <c:v>4.2362128666268289E-2</c:v>
                </c:pt>
                <c:pt idx="3">
                  <c:v>3.9692105526523053E-2</c:v>
                </c:pt>
                <c:pt idx="4">
                  <c:v>3.2162197561978065E-2</c:v>
                </c:pt>
                <c:pt idx="5">
                  <c:v>5.773217629836732E-2</c:v>
                </c:pt>
                <c:pt idx="6">
                  <c:v>7.0248689155690616E-2</c:v>
                </c:pt>
                <c:pt idx="7">
                  <c:v>6.882381296697998E-2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4.2405531269052658E-2</c:v>
                </c:pt>
                <c:pt idx="13">
                  <c:v>8.9423012186090362E-2</c:v>
                </c:pt>
                <c:pt idx="14">
                  <c:v>8.8326969531676208E-2</c:v>
                </c:pt>
                <c:pt idx="15">
                  <c:v>4.9230036085568363E-2</c:v>
                </c:pt>
                <c:pt idx="16">
                  <c:v>4.5285530855605632E-2</c:v>
                </c:pt>
                <c:pt idx="17">
                  <c:v>5.1331988522298415E-2</c:v>
                </c:pt>
                <c:pt idx="18">
                  <c:v>5.242071117296776E-2</c:v>
                </c:pt>
                <c:pt idx="19">
                  <c:v>6.7076459365313881E-2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przedzialy_ufnosci_p!$BU$10:$BU$29</c:f>
              <c:numCache>
                <c:formatCode>General</c:formatCode>
                <c:ptCount val="20"/>
                <c:pt idx="14">
                  <c:v>4.8642332376004391E-2</c:v>
                </c:pt>
                <c:pt idx="15">
                  <c:v>9.0868264084978875E-3</c:v>
                </c:pt>
                <c:pt idx="16">
                  <c:v>5.1306982209811964E-3</c:v>
                </c:pt>
                <c:pt idx="17">
                  <c:v>1.1176860808951918E-2</c:v>
                </c:pt>
                <c:pt idx="18">
                  <c:v>1.2265575965880533E-2</c:v>
                </c:pt>
                <c:pt idx="19">
                  <c:v>2.6921323967918378E-2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przedzialy_ufnosci_k!$BU$10:$BU$29</c:f>
              <c:numCache>
                <c:formatCode>General</c:formatCode>
                <c:ptCount val="20"/>
                <c:pt idx="14">
                  <c:v>0.1280116066873479</c:v>
                </c:pt>
                <c:pt idx="15">
                  <c:v>8.9373245762638803E-2</c:v>
                </c:pt>
                <c:pt idx="16">
                  <c:v>8.5440363490230056E-2</c:v>
                </c:pt>
                <c:pt idx="17">
                  <c:v>9.1487116235644886E-2</c:v>
                </c:pt>
                <c:pt idx="18">
                  <c:v>9.2575846380054991E-2</c:v>
                </c:pt>
                <c:pt idx="19">
                  <c:v>0.10723159476270941</c:v>
                </c:pt>
              </c:numCache>
            </c:numRef>
          </c:val>
        </c:ser>
        <c:marker val="1"/>
        <c:axId val="55483776"/>
        <c:axId val="55493760"/>
      </c:lineChart>
      <c:catAx>
        <c:axId val="5548377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5493760"/>
        <c:crosses val="autoZero"/>
        <c:auto val="1"/>
        <c:lblAlgn val="ctr"/>
        <c:lblOffset val="100"/>
      </c:catAx>
      <c:valAx>
        <c:axId val="5549376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548377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autoTitleDeleted val="1"/>
    <c:plotArea>
      <c:layout>
        <c:manualLayout>
          <c:layoutTarget val="inner"/>
          <c:xMode val="edge"/>
          <c:yMode val="edge"/>
          <c:x val="8.4488407699037621E-2"/>
          <c:y val="0.14424408251641649"/>
          <c:w val="0.85679636920384961"/>
          <c:h val="0.76131997691371811"/>
        </c:manualLayout>
      </c:layout>
      <c:barChart>
        <c:barDir val="bar"/>
        <c:grouping val="clustered"/>
        <c:ser>
          <c:idx val="0"/>
          <c:order val="0"/>
          <c:val>
            <c:numRef>
              <c:f>wybrane_zawody_trans!$J$4:$J$21</c:f>
              <c:numCache>
                <c:formatCode>0</c:formatCode>
                <c:ptCount val="18"/>
                <c:pt idx="0">
                  <c:v>88.39192960038784</c:v>
                </c:pt>
                <c:pt idx="1">
                  <c:v>62.3958290554583</c:v>
                </c:pt>
                <c:pt idx="2">
                  <c:v>2089.9732644710921</c:v>
                </c:pt>
                <c:pt idx="3">
                  <c:v>4864.5365900906163</c:v>
                </c:pt>
                <c:pt idx="4">
                  <c:v>1203.6912787125082</c:v>
                </c:pt>
                <c:pt idx="5">
                  <c:v>262.9265881709785</c:v>
                </c:pt>
                <c:pt idx="6">
                  <c:v>1678.958058214344</c:v>
                </c:pt>
                <c:pt idx="7">
                  <c:v>630.03621278540516</c:v>
                </c:pt>
                <c:pt idx="8">
                  <c:v>2042.575457188997</c:v>
                </c:pt>
                <c:pt idx="9">
                  <c:v>434.78479601535946</c:v>
                </c:pt>
                <c:pt idx="10">
                  <c:v>1487.7302624057122</c:v>
                </c:pt>
                <c:pt idx="11">
                  <c:v>354.92394331861203</c:v>
                </c:pt>
                <c:pt idx="12">
                  <c:v>510.77695519934758</c:v>
                </c:pt>
                <c:pt idx="13">
                  <c:v>277.37302013285012</c:v>
                </c:pt>
                <c:pt idx="14">
                  <c:v>333.80220584378264</c:v>
                </c:pt>
                <c:pt idx="15">
                  <c:v>490.84906830475063</c:v>
                </c:pt>
                <c:pt idx="16">
                  <c:v>233.67827383126306</c:v>
                </c:pt>
                <c:pt idx="17">
                  <c:v>158.32258232317076</c:v>
                </c:pt>
              </c:numCache>
            </c:numRef>
          </c:val>
        </c:ser>
        <c:gapWidth val="75"/>
        <c:overlap val="-25"/>
        <c:axId val="55520256"/>
        <c:axId val="55538432"/>
      </c:barChart>
      <c:catAx>
        <c:axId val="55520256"/>
        <c:scaling>
          <c:orientation val="minMax"/>
        </c:scaling>
        <c:axPos val="l"/>
        <c:majorTickMark val="none"/>
        <c:tickLblPos val="nextTo"/>
        <c:crossAx val="55538432"/>
        <c:crosses val="autoZero"/>
        <c:auto val="1"/>
        <c:lblAlgn val="ctr"/>
        <c:lblOffset val="100"/>
      </c:catAx>
      <c:valAx>
        <c:axId val="55538432"/>
        <c:scaling>
          <c:orientation val="minMax"/>
        </c:scaling>
        <c:axPos val="b"/>
        <c:majorGridlines/>
        <c:numFmt formatCode="0" sourceLinked="1"/>
        <c:majorTickMark val="none"/>
        <c:tickLblPos val="nextTo"/>
        <c:spPr>
          <a:ln w="9525">
            <a:noFill/>
          </a:ln>
        </c:spPr>
        <c:crossAx val="5552025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lineChart>
        <c:grouping val="standard"/>
        <c:ser>
          <c:idx val="0"/>
          <c:order val="0"/>
          <c:tx>
            <c:strRef>
              <c:f>prognoza_liczby_absolwentów!$D$2</c:f>
              <c:strCache>
                <c:ptCount val="1"/>
                <c:pt idx="0">
                  <c:v>architektura i budownictwo</c:v>
                </c:pt>
              </c:strCache>
            </c:strRef>
          </c:tx>
          <c:cat>
            <c:numRef>
              <c:f>prognoza_liczby_absolwentów!$E$1:$N$1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prognoza_liczby_absolwentów!$E$2:$N$2</c:f>
              <c:numCache>
                <c:formatCode>General</c:formatCode>
                <c:ptCount val="10"/>
                <c:pt idx="0">
                  <c:v>869</c:v>
                </c:pt>
                <c:pt idx="1">
                  <c:v>787</c:v>
                </c:pt>
                <c:pt idx="2">
                  <c:v>905</c:v>
                </c:pt>
                <c:pt idx="3">
                  <c:v>890</c:v>
                </c:pt>
                <c:pt idx="4">
                  <c:v>844</c:v>
                </c:pt>
                <c:pt idx="5">
                  <c:v>807.44797193274337</c:v>
                </c:pt>
                <c:pt idx="6">
                  <c:v>928</c:v>
                </c:pt>
                <c:pt idx="7">
                  <c:v>933</c:v>
                </c:pt>
                <c:pt idx="8">
                  <c:v>1639</c:v>
                </c:pt>
                <c:pt idx="9">
                  <c:v>1499</c:v>
                </c:pt>
              </c:numCache>
            </c:numRef>
          </c:val>
        </c:ser>
        <c:ser>
          <c:idx val="1"/>
          <c:order val="1"/>
          <c:tx>
            <c:strRef>
              <c:f>prognoza_liczby_absolwentów!$D$3</c:f>
              <c:strCache>
                <c:ptCount val="1"/>
                <c:pt idx="0">
                  <c:v>inżynieryjno-techniczne</c:v>
                </c:pt>
              </c:strCache>
            </c:strRef>
          </c:tx>
          <c:cat>
            <c:numRef>
              <c:f>prognoza_liczby_absolwentów!$E$1:$N$1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prognoza_liczby_absolwentów!$E$3:$N$3</c:f>
              <c:numCache>
                <c:formatCode>General</c:formatCode>
                <c:ptCount val="10"/>
                <c:pt idx="0">
                  <c:v>2383</c:v>
                </c:pt>
                <c:pt idx="1">
                  <c:v>2581</c:v>
                </c:pt>
                <c:pt idx="2">
                  <c:v>2450</c:v>
                </c:pt>
                <c:pt idx="3">
                  <c:v>2517</c:v>
                </c:pt>
                <c:pt idx="4">
                  <c:v>2530</c:v>
                </c:pt>
                <c:pt idx="5">
                  <c:v>2420.4305319784853</c:v>
                </c:pt>
                <c:pt idx="6">
                  <c:v>1988</c:v>
                </c:pt>
                <c:pt idx="7">
                  <c:v>1076</c:v>
                </c:pt>
                <c:pt idx="8">
                  <c:v>1827</c:v>
                </c:pt>
                <c:pt idx="9">
                  <c:v>2367</c:v>
                </c:pt>
              </c:numCache>
            </c:numRef>
          </c:val>
        </c:ser>
        <c:ser>
          <c:idx val="2"/>
          <c:order val="2"/>
          <c:tx>
            <c:strRef>
              <c:f>prognoza_liczby_absolwentów!$D$4</c:f>
              <c:strCache>
                <c:ptCount val="1"/>
                <c:pt idx="0">
                  <c:v>matematyczno-statystyczne</c:v>
                </c:pt>
              </c:strCache>
            </c:strRef>
          </c:tx>
          <c:cat>
            <c:numRef>
              <c:f>prognoza_liczby_absolwentów!$E$1:$N$1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prognoza_liczby_absolwentów!$E$4:$N$4</c:f>
              <c:numCache>
                <c:formatCode>General</c:formatCode>
                <c:ptCount val="10"/>
                <c:pt idx="0">
                  <c:v>296</c:v>
                </c:pt>
                <c:pt idx="1">
                  <c:v>306</c:v>
                </c:pt>
                <c:pt idx="2">
                  <c:v>242</c:v>
                </c:pt>
                <c:pt idx="3">
                  <c:v>393</c:v>
                </c:pt>
                <c:pt idx="4">
                  <c:v>381</c:v>
                </c:pt>
                <c:pt idx="5">
                  <c:v>364.49961766158191</c:v>
                </c:pt>
                <c:pt idx="6">
                  <c:v>43</c:v>
                </c:pt>
                <c:pt idx="7">
                  <c:v>235</c:v>
                </c:pt>
                <c:pt idx="8">
                  <c:v>641</c:v>
                </c:pt>
                <c:pt idx="9">
                  <c:v>187</c:v>
                </c:pt>
              </c:numCache>
            </c:numRef>
          </c:val>
        </c:ser>
        <c:ser>
          <c:idx val="3"/>
          <c:order val="3"/>
          <c:tx>
            <c:strRef>
              <c:f>prognoza_liczby_absolwentów!$D$5</c:f>
              <c:strCache>
                <c:ptCount val="1"/>
                <c:pt idx="0">
                  <c:v>ochrona środowiska</c:v>
                </c:pt>
              </c:strCache>
            </c:strRef>
          </c:tx>
          <c:cat>
            <c:numRef>
              <c:f>prognoza_liczby_absolwentów!$E$1:$N$1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prognoza_liczby_absolwentów!$E$5:$N$5</c:f>
              <c:numCache>
                <c:formatCode>General</c:formatCode>
                <c:ptCount val="10"/>
                <c:pt idx="0">
                  <c:v>897</c:v>
                </c:pt>
                <c:pt idx="1">
                  <c:v>1095</c:v>
                </c:pt>
                <c:pt idx="2">
                  <c:v>1124</c:v>
                </c:pt>
                <c:pt idx="3">
                  <c:v>516</c:v>
                </c:pt>
                <c:pt idx="4">
                  <c:v>678</c:v>
                </c:pt>
                <c:pt idx="5">
                  <c:v>648.63711489383866</c:v>
                </c:pt>
                <c:pt idx="6">
                  <c:v>940</c:v>
                </c:pt>
                <c:pt idx="7">
                  <c:v>890</c:v>
                </c:pt>
                <c:pt idx="8">
                  <c:v>851.45579978689773</c:v>
                </c:pt>
                <c:pt idx="9">
                  <c:v>206</c:v>
                </c:pt>
              </c:numCache>
            </c:numRef>
          </c:val>
        </c:ser>
        <c:marker val="1"/>
        <c:axId val="56195328"/>
        <c:axId val="56201216"/>
      </c:lineChart>
      <c:catAx>
        <c:axId val="56195328"/>
        <c:scaling>
          <c:orientation val="minMax"/>
        </c:scaling>
        <c:axPos val="b"/>
        <c:numFmt formatCode="General" sourceLinked="1"/>
        <c:tickLblPos val="nextTo"/>
        <c:crossAx val="56201216"/>
        <c:crosses val="autoZero"/>
        <c:auto val="1"/>
        <c:lblAlgn val="ctr"/>
        <c:lblOffset val="100"/>
      </c:catAx>
      <c:valAx>
        <c:axId val="56201216"/>
        <c:scaling>
          <c:orientation val="minMax"/>
        </c:scaling>
        <c:axPos val="l"/>
        <c:majorGridlines/>
        <c:numFmt formatCode="General" sourceLinked="1"/>
        <c:tickLblPos val="nextTo"/>
        <c:crossAx val="56195328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prognoza!$E$2</c:f>
              <c:strCache>
                <c:ptCount val="1"/>
                <c:pt idx="0">
                  <c:v>liceum ogólnokształcące</c:v>
                </c:pt>
              </c:strCache>
            </c:strRef>
          </c:tx>
          <c:cat>
            <c:numRef>
              <c:f>prognoza!$F$1:$G$1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prognoza!$F$2:$G$2</c:f>
              <c:numCache>
                <c:formatCode>#,##0</c:formatCode>
                <c:ptCount val="2"/>
                <c:pt idx="0">
                  <c:v>3540</c:v>
                </c:pt>
                <c:pt idx="1">
                  <c:v>3410</c:v>
                </c:pt>
              </c:numCache>
            </c:numRef>
          </c:val>
        </c:ser>
        <c:ser>
          <c:idx val="1"/>
          <c:order val="1"/>
          <c:tx>
            <c:strRef>
              <c:f>prognoza!$E$3</c:f>
              <c:strCache>
                <c:ptCount val="1"/>
                <c:pt idx="0">
                  <c:v>szkoły dla młodzieży bez specjalnych ogółem</c:v>
                </c:pt>
              </c:strCache>
            </c:strRef>
          </c:tx>
          <c:cat>
            <c:numRef>
              <c:f>prognoza!$F$1:$G$1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prognoza!$F$3:$G$3</c:f>
              <c:numCache>
                <c:formatCode>#,##0</c:formatCode>
                <c:ptCount val="2"/>
                <c:pt idx="0">
                  <c:v>4286</c:v>
                </c:pt>
                <c:pt idx="1">
                  <c:v>4732</c:v>
                </c:pt>
              </c:numCache>
            </c:numRef>
          </c:val>
        </c:ser>
        <c:ser>
          <c:idx val="2"/>
          <c:order val="2"/>
          <c:tx>
            <c:strRef>
              <c:f>prognoza!$E$4</c:f>
              <c:strCache>
                <c:ptCount val="1"/>
                <c:pt idx="0">
                  <c:v>szkoły zasadnicze dla młodzieży bez specjalnych</c:v>
                </c:pt>
              </c:strCache>
            </c:strRef>
          </c:tx>
          <c:cat>
            <c:numRef>
              <c:f>prognoza!$F$1:$G$1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prognoza!$F$4:$G$4</c:f>
              <c:numCache>
                <c:formatCode>#,##0</c:formatCode>
                <c:ptCount val="2"/>
                <c:pt idx="0">
                  <c:v>1438</c:v>
                </c:pt>
                <c:pt idx="1">
                  <c:v>1264</c:v>
                </c:pt>
              </c:numCache>
            </c:numRef>
          </c:val>
        </c:ser>
        <c:ser>
          <c:idx val="3"/>
          <c:order val="3"/>
          <c:tx>
            <c:strRef>
              <c:f>prognoza!$E$5</c:f>
              <c:strCache>
                <c:ptCount val="1"/>
                <c:pt idx="0">
                  <c:v>technika dla młodzieży bez specjalnych</c:v>
                </c:pt>
              </c:strCache>
            </c:strRef>
          </c:tx>
          <c:cat>
            <c:numRef>
              <c:f>prognoza!$F$1:$G$1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prognoza!$F$5:$G$5</c:f>
              <c:numCache>
                <c:formatCode>#,##0</c:formatCode>
                <c:ptCount val="2"/>
                <c:pt idx="0">
                  <c:v>3307</c:v>
                </c:pt>
                <c:pt idx="1">
                  <c:v>2317</c:v>
                </c:pt>
              </c:numCache>
            </c:numRef>
          </c:val>
        </c:ser>
        <c:ser>
          <c:idx val="4"/>
          <c:order val="4"/>
          <c:tx>
            <c:strRef>
              <c:f>prognoza!$E$6</c:f>
              <c:strCache>
                <c:ptCount val="1"/>
                <c:pt idx="0">
                  <c:v>licea profilowane dla młodzieży bez specjalnych</c:v>
                </c:pt>
              </c:strCache>
            </c:strRef>
          </c:tx>
          <c:cat>
            <c:numRef>
              <c:f>prognoza!$F$1:$G$1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prognoza!$F$6:$G$6</c:f>
              <c:numCache>
                <c:formatCode>#,##0</c:formatCode>
                <c:ptCount val="2"/>
                <c:pt idx="0">
                  <c:v>383</c:v>
                </c:pt>
                <c:pt idx="1">
                  <c:v>221</c:v>
                </c:pt>
              </c:numCache>
            </c:numRef>
          </c:val>
        </c:ser>
        <c:ser>
          <c:idx val="5"/>
          <c:order val="5"/>
          <c:tx>
            <c:strRef>
              <c:f>prognoza!$E$7</c:f>
              <c:strCache>
                <c:ptCount val="1"/>
                <c:pt idx="0">
                  <c:v>szkoły artystyczne dające uprawnienia zawodowe dla młodzieży</c:v>
                </c:pt>
              </c:strCache>
            </c:strRef>
          </c:tx>
          <c:cat>
            <c:numRef>
              <c:f>prognoza!$F$1:$G$1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prognoza!$F$7:$G$7</c:f>
              <c:numCache>
                <c:formatCode>#,##0</c:formatCode>
                <c:ptCount val="2"/>
                <c:pt idx="0">
                  <c:v>327</c:v>
                </c:pt>
                <c:pt idx="1">
                  <c:v>91</c:v>
                </c:pt>
              </c:numCache>
            </c:numRef>
          </c:val>
        </c:ser>
        <c:marker val="1"/>
        <c:axId val="56282496"/>
        <c:axId val="56292480"/>
      </c:lineChart>
      <c:catAx>
        <c:axId val="56282496"/>
        <c:scaling>
          <c:orientation val="minMax"/>
        </c:scaling>
        <c:axPos val="b"/>
        <c:numFmt formatCode="General" sourceLinked="1"/>
        <c:tickLblPos val="nextTo"/>
        <c:crossAx val="56292480"/>
        <c:crosses val="autoZero"/>
        <c:auto val="1"/>
        <c:lblAlgn val="ctr"/>
        <c:lblOffset val="100"/>
      </c:catAx>
      <c:valAx>
        <c:axId val="56292480"/>
        <c:scaling>
          <c:orientation val="minMax"/>
        </c:scaling>
        <c:axPos val="l"/>
        <c:majorGridlines/>
        <c:numFmt formatCode="#,##0" sourceLinked="1"/>
        <c:tickLblPos val="nextTo"/>
        <c:crossAx val="56282496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prognozy_ogolem!$G$82:$G$100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val>
            <c:numRef>
              <c:f>prognozy_ogolem!$H$82:$H$100</c:f>
              <c:numCache>
                <c:formatCode>General</c:formatCode>
                <c:ptCount val="19"/>
                <c:pt idx="0" formatCode="0">
                  <c:v>677390.56260538206</c:v>
                </c:pt>
                <c:pt idx="1">
                  <c:v>675664.99999999872</c:v>
                </c:pt>
                <c:pt idx="2">
                  <c:v>674607.00000000093</c:v>
                </c:pt>
                <c:pt idx="3">
                  <c:v>674170.47390126088</c:v>
                </c:pt>
                <c:pt idx="4">
                  <c:v>672798.01986091281</c:v>
                </c:pt>
                <c:pt idx="5">
                  <c:v>670518.8346305649</c:v>
                </c:pt>
                <c:pt idx="6">
                  <c:v>668019.05763614702</c:v>
                </c:pt>
                <c:pt idx="7">
                  <c:v>665350.9170751943</c:v>
                </c:pt>
                <c:pt idx="8" formatCode="0">
                  <c:v>663587.0248165254</c:v>
                </c:pt>
                <c:pt idx="9" formatCode="0">
                  <c:v>661834.3925184632</c:v>
                </c:pt>
                <c:pt idx="10" formatCode="0">
                  <c:v>659126.53871691797</c:v>
                </c:pt>
                <c:pt idx="11" formatCode="0">
                  <c:v>656434.10377795191</c:v>
                </c:pt>
                <c:pt idx="12" formatCode="0">
                  <c:v>653742.88767377182</c:v>
                </c:pt>
                <c:pt idx="13" formatCode="0">
                  <c:v>651038.87456440274</c:v>
                </c:pt>
                <c:pt idx="14" formatCode="0">
                  <c:v>648342.49589346489</c:v>
                </c:pt>
                <c:pt idx="15" formatCode="0">
                  <c:v>645192.19397281471</c:v>
                </c:pt>
                <c:pt idx="16" formatCode="0">
                  <c:v>642037.19417021435</c:v>
                </c:pt>
                <c:pt idx="17" formatCode="0">
                  <c:v>638883.33068909403</c:v>
                </c:pt>
                <c:pt idx="18" formatCode="0">
                  <c:v>635731.99743222818</c:v>
                </c:pt>
              </c:numCache>
            </c:numRef>
          </c:val>
        </c:ser>
        <c:marker val="1"/>
        <c:axId val="56248960"/>
        <c:axId val="56299904"/>
      </c:lineChart>
      <c:catAx>
        <c:axId val="5624896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56299904"/>
        <c:crosses val="autoZero"/>
        <c:auto val="1"/>
        <c:lblAlgn val="ctr"/>
        <c:lblOffset val="100"/>
      </c:catAx>
      <c:valAx>
        <c:axId val="56299904"/>
        <c:scaling>
          <c:orientation val="minMax"/>
          <c:max val="700000"/>
          <c:min val="600000"/>
        </c:scaling>
        <c:axPos val="l"/>
        <c:majorGridlines/>
        <c:numFmt formatCode="General" sourceLinked="1"/>
        <c:tickLblPos val="nextTo"/>
        <c:crossAx val="562489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9.7916666666666666E-2"/>
          <c:y val="4.8611111111111112E-2"/>
          <c:w val="0.87083333333333668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prognozy_do_wykresow!$C$10:$C$29</c:f>
              <c:numCache>
                <c:formatCode>General</c:formatCode>
                <c:ptCount val="20"/>
                <c:pt idx="0">
                  <c:v>167</c:v>
                </c:pt>
                <c:pt idx="1">
                  <c:v>157</c:v>
                </c:pt>
                <c:pt idx="2">
                  <c:v>149</c:v>
                </c:pt>
                <c:pt idx="3">
                  <c:v>126</c:v>
                </c:pt>
                <c:pt idx="4">
                  <c:v>77</c:v>
                </c:pt>
                <c:pt idx="5">
                  <c:v>62</c:v>
                </c:pt>
                <c:pt idx="6">
                  <c:v>73</c:v>
                </c:pt>
                <c:pt idx="7">
                  <c:v>91</c:v>
                </c:pt>
                <c:pt idx="8">
                  <c:v>65</c:v>
                </c:pt>
                <c:pt idx="9">
                  <c:v>54</c:v>
                </c:pt>
                <c:pt idx="10">
                  <c:v>77</c:v>
                </c:pt>
                <c:pt idx="11">
                  <c:v>69</c:v>
                </c:pt>
                <c:pt idx="12">
                  <c:v>71</c:v>
                </c:pt>
                <c:pt idx="13">
                  <c:v>70</c:v>
                </c:pt>
                <c:pt idx="14">
                  <c:v>69.971734537727031</c:v>
                </c:pt>
                <c:pt idx="15">
                  <c:v>74.603641511776857</c:v>
                </c:pt>
                <c:pt idx="16">
                  <c:v>73.374651771159009</c:v>
                </c:pt>
                <c:pt idx="17">
                  <c:v>69.415982936709895</c:v>
                </c:pt>
                <c:pt idx="18">
                  <c:v>74.64598178800243</c:v>
                </c:pt>
                <c:pt idx="19">
                  <c:v>79.040880895348067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przedzialy_ufnosci_p!$C$10:$C$29</c:f>
              <c:numCache>
                <c:formatCode>General</c:formatCode>
                <c:ptCount val="20"/>
                <c:pt idx="14">
                  <c:v>69.971734537727031</c:v>
                </c:pt>
                <c:pt idx="15">
                  <c:v>74.603641511776857</c:v>
                </c:pt>
                <c:pt idx="16">
                  <c:v>73.374651771159009</c:v>
                </c:pt>
                <c:pt idx="17">
                  <c:v>69.415982936709895</c:v>
                </c:pt>
                <c:pt idx="18">
                  <c:v>74.64598178800243</c:v>
                </c:pt>
                <c:pt idx="19">
                  <c:v>79.040880895348067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przedzialy_ufnosci_k!$C$10:$C$29</c:f>
              <c:numCache>
                <c:formatCode>General</c:formatCode>
                <c:ptCount val="20"/>
                <c:pt idx="14">
                  <c:v>69.971734537727031</c:v>
                </c:pt>
                <c:pt idx="15">
                  <c:v>74.603641511776857</c:v>
                </c:pt>
                <c:pt idx="16">
                  <c:v>73.374651771159009</c:v>
                </c:pt>
                <c:pt idx="17">
                  <c:v>69.415982936709895</c:v>
                </c:pt>
                <c:pt idx="18">
                  <c:v>74.64598178800243</c:v>
                </c:pt>
                <c:pt idx="19">
                  <c:v>79.040880895348067</c:v>
                </c:pt>
              </c:numCache>
            </c:numRef>
          </c:val>
        </c:ser>
        <c:marker val="1"/>
        <c:axId val="51745152"/>
        <c:axId val="51746688"/>
      </c:lineChart>
      <c:catAx>
        <c:axId val="5174515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1746688"/>
        <c:crosses val="autoZero"/>
        <c:auto val="1"/>
        <c:lblAlgn val="ctr"/>
        <c:lblOffset val="100"/>
      </c:catAx>
      <c:valAx>
        <c:axId val="5174668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174515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plotArea>
      <c:layout>
        <c:manualLayout>
          <c:layoutTarget val="inner"/>
          <c:xMode val="edge"/>
          <c:yMode val="edge"/>
          <c:x val="9.7916666666666666E-2"/>
          <c:y val="4.8611111111111112E-2"/>
          <c:w val="0.87083333333333668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prognozy_do_wykresow!$D$10:$D$29</c:f>
              <c:numCache>
                <c:formatCode>General</c:formatCode>
                <c:ptCount val="20"/>
                <c:pt idx="0">
                  <c:v>153</c:v>
                </c:pt>
                <c:pt idx="1">
                  <c:v>127</c:v>
                </c:pt>
                <c:pt idx="2">
                  <c:v>133</c:v>
                </c:pt>
                <c:pt idx="3">
                  <c:v>106</c:v>
                </c:pt>
                <c:pt idx="4">
                  <c:v>89</c:v>
                </c:pt>
                <c:pt idx="5">
                  <c:v>89</c:v>
                </c:pt>
                <c:pt idx="6">
                  <c:v>70</c:v>
                </c:pt>
                <c:pt idx="7">
                  <c:v>71</c:v>
                </c:pt>
                <c:pt idx="8">
                  <c:v>69</c:v>
                </c:pt>
                <c:pt idx="9">
                  <c:v>59</c:v>
                </c:pt>
                <c:pt idx="10">
                  <c:v>57</c:v>
                </c:pt>
                <c:pt idx="11">
                  <c:v>62</c:v>
                </c:pt>
                <c:pt idx="12">
                  <c:v>58</c:v>
                </c:pt>
                <c:pt idx="13">
                  <c:v>59</c:v>
                </c:pt>
                <c:pt idx="14">
                  <c:v>70.780487426005479</c:v>
                </c:pt>
                <c:pt idx="15">
                  <c:v>74.215529885926657</c:v>
                </c:pt>
                <c:pt idx="16">
                  <c:v>84.210572569900492</c:v>
                </c:pt>
                <c:pt idx="17">
                  <c:v>83.204278863547032</c:v>
                </c:pt>
                <c:pt idx="18">
                  <c:v>73.168389057121018</c:v>
                </c:pt>
                <c:pt idx="19">
                  <c:v>76.303746282329257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przedzialy_ufnosci_p!$D$10:$D$29</c:f>
              <c:numCache>
                <c:formatCode>General</c:formatCode>
                <c:ptCount val="20"/>
                <c:pt idx="14">
                  <c:v>70.780487426005479</c:v>
                </c:pt>
                <c:pt idx="15">
                  <c:v>74.215529885926657</c:v>
                </c:pt>
                <c:pt idx="16">
                  <c:v>84.210572569900492</c:v>
                </c:pt>
                <c:pt idx="17">
                  <c:v>83.204278863547032</c:v>
                </c:pt>
                <c:pt idx="18">
                  <c:v>73.168389057121018</c:v>
                </c:pt>
                <c:pt idx="19">
                  <c:v>76.303746282329257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przedzialy_ufnosci_k!$D$10:$D$29</c:f>
              <c:numCache>
                <c:formatCode>General</c:formatCode>
                <c:ptCount val="20"/>
                <c:pt idx="14">
                  <c:v>70.780487426005479</c:v>
                </c:pt>
                <c:pt idx="15">
                  <c:v>74.215529885926657</c:v>
                </c:pt>
                <c:pt idx="16">
                  <c:v>84.210572569900492</c:v>
                </c:pt>
                <c:pt idx="17">
                  <c:v>83.204278863547032</c:v>
                </c:pt>
                <c:pt idx="18">
                  <c:v>73.168389057121018</c:v>
                </c:pt>
                <c:pt idx="19">
                  <c:v>76.303746282329257</c:v>
                </c:pt>
              </c:numCache>
            </c:numRef>
          </c:val>
        </c:ser>
        <c:marker val="1"/>
        <c:axId val="52259456"/>
        <c:axId val="52273536"/>
      </c:lineChart>
      <c:catAx>
        <c:axId val="522594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2273536"/>
        <c:crosses val="autoZero"/>
        <c:auto val="1"/>
        <c:lblAlgn val="ctr"/>
        <c:lblOffset val="100"/>
      </c:catAx>
      <c:valAx>
        <c:axId val="5227353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225945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8.3333333333333343E-2"/>
          <c:y val="4.8611111111111112E-2"/>
          <c:w val="0.8833333333333333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prognozy_do_wykresow!$H$10:$H$29</c:f>
              <c:numCache>
                <c:formatCode>General</c:formatCode>
                <c:ptCount val="20"/>
                <c:pt idx="0">
                  <c:v>26</c:v>
                </c:pt>
                <c:pt idx="1">
                  <c:v>26</c:v>
                </c:pt>
                <c:pt idx="2">
                  <c:v>17</c:v>
                </c:pt>
                <c:pt idx="3">
                  <c:v>13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13</c:v>
                </c:pt>
                <c:pt idx="9">
                  <c:v>9</c:v>
                </c:pt>
                <c:pt idx="10">
                  <c:v>10</c:v>
                </c:pt>
                <c:pt idx="11">
                  <c:v>5</c:v>
                </c:pt>
                <c:pt idx="12">
                  <c:v>13</c:v>
                </c:pt>
                <c:pt idx="13">
                  <c:v>25</c:v>
                </c:pt>
                <c:pt idx="14">
                  <c:v>17.666540387355365</c:v>
                </c:pt>
                <c:pt idx="15">
                  <c:v>14.815643034606277</c:v>
                </c:pt>
                <c:pt idx="16">
                  <c:v>14.05318036345612</c:v>
                </c:pt>
                <c:pt idx="17">
                  <c:v>13.495757925509158</c:v>
                </c:pt>
                <c:pt idx="18">
                  <c:v>13.300287965905603</c:v>
                </c:pt>
                <c:pt idx="19">
                  <c:v>13.24822177131148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przedzialy_ufnosci_p!$H$10:$H$29</c:f>
              <c:numCache>
                <c:formatCode>General</c:formatCode>
                <c:ptCount val="20"/>
                <c:pt idx="14">
                  <c:v>7.427665467816869</c:v>
                </c:pt>
                <c:pt idx="15">
                  <c:v>3.8037121448995808</c:v>
                </c:pt>
                <c:pt idx="16">
                  <c:v>2.9249740584095023</c:v>
                </c:pt>
                <c:pt idx="17">
                  <c:v>2.3494406530381395</c:v>
                </c:pt>
                <c:pt idx="18">
                  <c:v>2.1511352870803866</c:v>
                </c:pt>
                <c:pt idx="19">
                  <c:v>2.0986248364941105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przedzialy_ufnosci_k!$H$10:$H$29</c:f>
              <c:numCache>
                <c:formatCode>General</c:formatCode>
                <c:ptCount val="20"/>
                <c:pt idx="14">
                  <c:v>27.905415306893865</c:v>
                </c:pt>
                <c:pt idx="15">
                  <c:v>25.827573924312965</c:v>
                </c:pt>
                <c:pt idx="16">
                  <c:v>25.181386668502732</c:v>
                </c:pt>
                <c:pt idx="17">
                  <c:v>24.642075197980176</c:v>
                </c:pt>
                <c:pt idx="18">
                  <c:v>24.44944064473081</c:v>
                </c:pt>
                <c:pt idx="19">
                  <c:v>24.397818706128863</c:v>
                </c:pt>
              </c:numCache>
            </c:numRef>
          </c:val>
        </c:ser>
        <c:marker val="1"/>
        <c:axId val="52339840"/>
        <c:axId val="52341376"/>
      </c:lineChart>
      <c:catAx>
        <c:axId val="5233984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2341376"/>
        <c:crosses val="autoZero"/>
        <c:auto val="1"/>
        <c:lblAlgn val="ctr"/>
        <c:lblOffset val="100"/>
      </c:catAx>
      <c:valAx>
        <c:axId val="5234137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233984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plotArea>
      <c:layout>
        <c:manualLayout>
          <c:layoutTarget val="inner"/>
          <c:xMode val="edge"/>
          <c:yMode val="edge"/>
          <c:x val="8.3333333333333343E-2"/>
          <c:y val="4.8611111111111112E-2"/>
          <c:w val="0.8833333333333333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prognozy_do_wykresow!$I$10:$I$29</c:f>
              <c:numCache>
                <c:formatCode>General</c:formatCode>
                <c:ptCount val="20"/>
                <c:pt idx="0">
                  <c:v>15.5</c:v>
                </c:pt>
                <c:pt idx="1">
                  <c:v>15.7</c:v>
                </c:pt>
                <c:pt idx="2">
                  <c:v>14.3</c:v>
                </c:pt>
                <c:pt idx="3">
                  <c:v>13.5</c:v>
                </c:pt>
                <c:pt idx="4">
                  <c:v>12.7</c:v>
                </c:pt>
                <c:pt idx="5">
                  <c:v>12.2</c:v>
                </c:pt>
                <c:pt idx="6">
                  <c:v>10.6</c:v>
                </c:pt>
                <c:pt idx="7">
                  <c:v>9.8000000000000007</c:v>
                </c:pt>
                <c:pt idx="8">
                  <c:v>9.2000000000000011</c:v>
                </c:pt>
                <c:pt idx="9">
                  <c:v>8.6</c:v>
                </c:pt>
                <c:pt idx="10">
                  <c:v>7.3</c:v>
                </c:pt>
                <c:pt idx="11">
                  <c:v>6.7</c:v>
                </c:pt>
                <c:pt idx="12">
                  <c:v>6.9</c:v>
                </c:pt>
                <c:pt idx="13">
                  <c:v>8.5</c:v>
                </c:pt>
                <c:pt idx="14">
                  <c:v>8.3000000000000007</c:v>
                </c:pt>
                <c:pt idx="15">
                  <c:v>7.1770863019673499</c:v>
                </c:pt>
                <c:pt idx="16">
                  <c:v>8.835989997837947</c:v>
                </c:pt>
                <c:pt idx="17">
                  <c:v>7.9876300334770693</c:v>
                </c:pt>
                <c:pt idx="18">
                  <c:v>7.6832239012372137</c:v>
                </c:pt>
                <c:pt idx="19">
                  <c:v>7.0707556729207779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przedzialy_ufnosci_p!$I$10:$I$29</c:f>
              <c:numCache>
                <c:formatCode>General</c:formatCode>
                <c:ptCount val="20"/>
                <c:pt idx="14">
                  <c:v>7.5680966466429691</c:v>
                </c:pt>
                <c:pt idx="15">
                  <c:v>6.3439471726360299</c:v>
                </c:pt>
                <c:pt idx="16">
                  <c:v>7.8472330872628104</c:v>
                </c:pt>
                <c:pt idx="17">
                  <c:v>7.0509164109081803</c:v>
                </c:pt>
                <c:pt idx="18">
                  <c:v>6.7147397093169188</c:v>
                </c:pt>
                <c:pt idx="19">
                  <c:v>6.1080311175413691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przedzialy_ufnosci_k!$I$10:$I$29</c:f>
              <c:numCache>
                <c:formatCode>General</c:formatCode>
                <c:ptCount val="20"/>
                <c:pt idx="14">
                  <c:v>9.0319033533570305</c:v>
                </c:pt>
                <c:pt idx="15">
                  <c:v>8.0102254312986698</c:v>
                </c:pt>
                <c:pt idx="16">
                  <c:v>9.8247469084130774</c:v>
                </c:pt>
                <c:pt idx="17">
                  <c:v>8.9243436560459575</c:v>
                </c:pt>
                <c:pt idx="18">
                  <c:v>8.6517080931575059</c:v>
                </c:pt>
                <c:pt idx="19">
                  <c:v>8.0334802283001867</c:v>
                </c:pt>
              </c:numCache>
            </c:numRef>
          </c:val>
        </c:ser>
        <c:marker val="1"/>
        <c:axId val="52395392"/>
        <c:axId val="52405376"/>
      </c:lineChart>
      <c:catAx>
        <c:axId val="5239539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2405376"/>
        <c:crosses val="autoZero"/>
        <c:auto val="1"/>
        <c:lblAlgn val="ctr"/>
        <c:lblOffset val="100"/>
      </c:catAx>
      <c:valAx>
        <c:axId val="5240537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239539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0.12291666666666666"/>
          <c:y val="4.8611111111111112E-2"/>
          <c:w val="0.843750000000003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prognozy_do_wykresow!$W$10:$W$29</c:f>
              <c:numCache>
                <c:formatCode>General</c:formatCode>
                <c:ptCount val="20"/>
                <c:pt idx="0">
                  <c:v>45.569000000000003</c:v>
                </c:pt>
                <c:pt idx="1">
                  <c:v>40.986999999999995</c:v>
                </c:pt>
                <c:pt idx="2">
                  <c:v>39.003</c:v>
                </c:pt>
                <c:pt idx="3">
                  <c:v>34.509</c:v>
                </c:pt>
                <c:pt idx="4">
                  <c:v>33.528000000000006</c:v>
                </c:pt>
                <c:pt idx="5">
                  <c:v>28.393000000000001</c:v>
                </c:pt>
                <c:pt idx="6">
                  <c:v>25.396000000000001</c:v>
                </c:pt>
                <c:pt idx="7">
                  <c:v>22.443999999999996</c:v>
                </c:pt>
                <c:pt idx="8">
                  <c:v>20.774000000000001</c:v>
                </c:pt>
                <c:pt idx="9">
                  <c:v>17.148</c:v>
                </c:pt>
                <c:pt idx="10">
                  <c:v>15.428000000000001</c:v>
                </c:pt>
                <c:pt idx="11">
                  <c:v>14.991</c:v>
                </c:pt>
                <c:pt idx="12">
                  <c:v>20.007000000000001</c:v>
                </c:pt>
                <c:pt idx="13">
                  <c:v>19.047999999999995</c:v>
                </c:pt>
                <c:pt idx="14">
                  <c:v>19.997999999999998</c:v>
                </c:pt>
                <c:pt idx="15">
                  <c:v>20.016975550128748</c:v>
                </c:pt>
                <c:pt idx="16">
                  <c:v>22.274918416967981</c:v>
                </c:pt>
                <c:pt idx="17">
                  <c:v>21.007191882370243</c:v>
                </c:pt>
                <c:pt idx="18">
                  <c:v>20.424070604639127</c:v>
                </c:pt>
                <c:pt idx="19">
                  <c:v>20.783919866323185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przedzialy_ufnosci_p!$W$10:$W$29</c:f>
              <c:numCache>
                <c:formatCode>General</c:formatCode>
                <c:ptCount val="20"/>
                <c:pt idx="14">
                  <c:v>17.866145657799827</c:v>
                </c:pt>
                <c:pt idx="15">
                  <c:v>17.109589315236036</c:v>
                </c:pt>
                <c:pt idx="16">
                  <c:v>19.081335011840515</c:v>
                </c:pt>
                <c:pt idx="17">
                  <c:v>17.801023052917508</c:v>
                </c:pt>
                <c:pt idx="18">
                  <c:v>16.855629757060218</c:v>
                </c:pt>
                <c:pt idx="19">
                  <c:v>16.926277465401739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przedzialy_ufnosci_k!$W$10:$W$29</c:f>
              <c:numCache>
                <c:formatCode>General</c:formatCode>
                <c:ptCount val="20"/>
                <c:pt idx="14">
                  <c:v>22.129854342200179</c:v>
                </c:pt>
                <c:pt idx="15">
                  <c:v>22.92436178502146</c:v>
                </c:pt>
                <c:pt idx="16">
                  <c:v>25.468501822095444</c:v>
                </c:pt>
                <c:pt idx="17">
                  <c:v>24.21336071182299</c:v>
                </c:pt>
                <c:pt idx="18">
                  <c:v>23.992511452218039</c:v>
                </c:pt>
                <c:pt idx="19">
                  <c:v>24.641562267244655</c:v>
                </c:pt>
              </c:numCache>
            </c:numRef>
          </c:val>
        </c:ser>
        <c:marker val="1"/>
        <c:axId val="51697536"/>
        <c:axId val="51699072"/>
      </c:lineChart>
      <c:catAx>
        <c:axId val="5169753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1699072"/>
        <c:crosses val="autoZero"/>
        <c:auto val="1"/>
        <c:lblAlgn val="ctr"/>
        <c:lblOffset val="100"/>
      </c:catAx>
      <c:valAx>
        <c:axId val="5169907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169753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0.10416666666666713"/>
          <c:y val="4.8611111111111112E-2"/>
          <c:w val="0.86250000000000004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prognozy_do_wykresow!$AL$10:$AL$29</c:f>
              <c:numCache>
                <c:formatCode>General</c:formatCode>
                <c:ptCount val="20"/>
                <c:pt idx="0">
                  <c:v>0.22130347027801286</c:v>
                </c:pt>
                <c:pt idx="1">
                  <c:v>0.21317561419472247</c:v>
                </c:pt>
                <c:pt idx="2">
                  <c:v>0.21848384869178242</c:v>
                </c:pt>
                <c:pt idx="3">
                  <c:v>0.19975374512620564</c:v>
                </c:pt>
                <c:pt idx="4">
                  <c:v>0.18861508752781164</c:v>
                </c:pt>
                <c:pt idx="5">
                  <c:v>0.17050193807958389</c:v>
                </c:pt>
                <c:pt idx="6">
                  <c:v>0.1759269210102096</c:v>
                </c:pt>
                <c:pt idx="7">
                  <c:v>0.17441290252274838</c:v>
                </c:pt>
                <c:pt idx="8">
                  <c:v>0.18449958182325069</c:v>
                </c:pt>
                <c:pt idx="9">
                  <c:v>0.16961875288075329</c:v>
                </c:pt>
                <c:pt idx="10">
                  <c:v>0.18442295105810488</c:v>
                </c:pt>
                <c:pt idx="11">
                  <c:v>0.18515400266610541</c:v>
                </c:pt>
                <c:pt idx="12">
                  <c:v>0.20798116397005553</c:v>
                </c:pt>
                <c:pt idx="13">
                  <c:v>0.20691816017044748</c:v>
                </c:pt>
                <c:pt idx="14">
                  <c:v>0.20303439152778949</c:v>
                </c:pt>
                <c:pt idx="15">
                  <c:v>0.19718623354668774</c:v>
                </c:pt>
                <c:pt idx="16">
                  <c:v>0.19544052242141149</c:v>
                </c:pt>
                <c:pt idx="17">
                  <c:v>0.19285754894638732</c:v>
                </c:pt>
                <c:pt idx="18">
                  <c:v>0.19047028315997955</c:v>
                </c:pt>
                <c:pt idx="19">
                  <c:v>0.18577660678471472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przedzialy_ufnosci_p!$AL$10:$AL$29</c:f>
              <c:numCache>
                <c:formatCode>General</c:formatCode>
                <c:ptCount val="20"/>
                <c:pt idx="14">
                  <c:v>0.18356521861755476</c:v>
                </c:pt>
                <c:pt idx="15">
                  <c:v>0.17168603499635038</c:v>
                </c:pt>
                <c:pt idx="16">
                  <c:v>0.16638345094705131</c:v>
                </c:pt>
                <c:pt idx="17">
                  <c:v>0.16150217312377282</c:v>
                </c:pt>
                <c:pt idx="18">
                  <c:v>0.15756884233433111</c:v>
                </c:pt>
                <c:pt idx="19">
                  <c:v>0.15181211270187409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przedzialy_ufnosci_k!$AL$10:$AL$29</c:f>
              <c:numCache>
                <c:formatCode>General</c:formatCode>
                <c:ptCount val="20"/>
                <c:pt idx="14">
                  <c:v>0.22250356443802416</c:v>
                </c:pt>
                <c:pt idx="15">
                  <c:v>0.22268643209702518</c:v>
                </c:pt>
                <c:pt idx="16">
                  <c:v>0.22449759389577167</c:v>
                </c:pt>
                <c:pt idx="17">
                  <c:v>0.22421292476900181</c:v>
                </c:pt>
                <c:pt idx="18">
                  <c:v>0.22337172398562793</c:v>
                </c:pt>
                <c:pt idx="19">
                  <c:v>0.21974110086755544</c:v>
                </c:pt>
              </c:numCache>
            </c:numRef>
          </c:val>
        </c:ser>
        <c:marker val="1"/>
        <c:axId val="53526912"/>
        <c:axId val="53528448"/>
      </c:lineChart>
      <c:catAx>
        <c:axId val="5352691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3528448"/>
        <c:crosses val="autoZero"/>
        <c:auto val="1"/>
        <c:lblAlgn val="ctr"/>
        <c:lblOffset val="100"/>
      </c:catAx>
      <c:valAx>
        <c:axId val="5352844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352691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0.10416666666666713"/>
          <c:y val="4.8611111111111112E-2"/>
          <c:w val="0.86250000000000004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prognozy_do_wykresow!$BA$10:$BA$29</c:f>
              <c:numCache>
                <c:formatCode>General</c:formatCode>
                <c:ptCount val="20"/>
                <c:pt idx="0">
                  <c:v>0.16541040702812293</c:v>
                </c:pt>
                <c:pt idx="1">
                  <c:v>0.18303308607088192</c:v>
                </c:pt>
                <c:pt idx="2">
                  <c:v>0.19238329238329241</c:v>
                </c:pt>
                <c:pt idx="3">
                  <c:v>0.20434726018482369</c:v>
                </c:pt>
                <c:pt idx="4">
                  <c:v>0.21060343679232724</c:v>
                </c:pt>
                <c:pt idx="5">
                  <c:v>0.23492286115007016</c:v>
                </c:pt>
                <c:pt idx="6">
                  <c:v>0.24306887532693988</c:v>
                </c:pt>
                <c:pt idx="7">
                  <c:v>0.24745794925401501</c:v>
                </c:pt>
                <c:pt idx="8">
                  <c:v>0.25336079791847366</c:v>
                </c:pt>
                <c:pt idx="9">
                  <c:v>0.27012843529899189</c:v>
                </c:pt>
                <c:pt idx="10">
                  <c:v>0.2546799516908213</c:v>
                </c:pt>
                <c:pt idx="11">
                  <c:v>0.25512163892445588</c:v>
                </c:pt>
                <c:pt idx="12">
                  <c:v>0.21962787303903686</c:v>
                </c:pt>
                <c:pt idx="13">
                  <c:v>0.21299593082400819</c:v>
                </c:pt>
                <c:pt idx="14">
                  <c:v>0.21106975627326213</c:v>
                </c:pt>
                <c:pt idx="15">
                  <c:v>0.2135802492502499</c:v>
                </c:pt>
                <c:pt idx="16">
                  <c:v>0.21822896439868714</c:v>
                </c:pt>
                <c:pt idx="17">
                  <c:v>0.22266617568614971</c:v>
                </c:pt>
                <c:pt idx="18">
                  <c:v>0.22692924833509648</c:v>
                </c:pt>
                <c:pt idx="19">
                  <c:v>0.23104982925215053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przedzialy_ufnosci_p!$BA$10:$BA$29</c:f>
              <c:numCache>
                <c:formatCode>General</c:formatCode>
                <c:ptCount val="20"/>
                <c:pt idx="14">
                  <c:v>0.19288898435728719</c:v>
                </c:pt>
                <c:pt idx="15">
                  <c:v>0.18979854432789925</c:v>
                </c:pt>
                <c:pt idx="16">
                  <c:v>0.19116079839747574</c:v>
                </c:pt>
                <c:pt idx="17">
                  <c:v>0.19348548635010912</c:v>
                </c:pt>
                <c:pt idx="18">
                  <c:v>0.1963350668099714</c:v>
                </c:pt>
                <c:pt idx="19">
                  <c:v>0.19948907772584284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przedzialy_ufnosci_k!$BA$10:$BA$29</c:f>
              <c:numCache>
                <c:formatCode>General</c:formatCode>
                <c:ptCount val="20"/>
                <c:pt idx="14">
                  <c:v>0.22925052818923705</c:v>
                </c:pt>
                <c:pt idx="15">
                  <c:v>0.23736195417260067</c:v>
                </c:pt>
                <c:pt idx="16">
                  <c:v>0.24529713039989859</c:v>
                </c:pt>
                <c:pt idx="17">
                  <c:v>0.25184686502219045</c:v>
                </c:pt>
                <c:pt idx="18">
                  <c:v>0.25752342986022159</c:v>
                </c:pt>
                <c:pt idx="19">
                  <c:v>0.26261058077845828</c:v>
                </c:pt>
              </c:numCache>
            </c:numRef>
          </c:val>
        </c:ser>
        <c:marker val="1"/>
        <c:axId val="53934720"/>
        <c:axId val="53551488"/>
      </c:lineChart>
      <c:catAx>
        <c:axId val="5393472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3551488"/>
        <c:crosses val="autoZero"/>
        <c:auto val="1"/>
        <c:lblAlgn val="ctr"/>
        <c:lblOffset val="100"/>
      </c:catAx>
      <c:valAx>
        <c:axId val="5355148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393472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>
        <c:manualLayout>
          <c:layoutTarget val="inner"/>
          <c:xMode val="edge"/>
          <c:yMode val="edge"/>
          <c:x val="0.10416666666666716"/>
          <c:y val="4.8611111111111112E-2"/>
          <c:w val="0.86250000000000004"/>
          <c:h val="0.68055555555555569"/>
        </c:manualLayout>
      </c:layout>
      <c:lineChart>
        <c:grouping val="standard"/>
        <c:ser>
          <c:idx val="0"/>
          <c:order val="0"/>
          <c:tx>
            <c:strRef>
              <c:f>prognozy_do_wykresow!$B$1</c:f>
              <c:strCache>
                <c:ptCount val="1"/>
                <c:pt idx="0">
                  <c:v>bezr_og</c:v>
                </c:pt>
              </c:strCache>
            </c:strRef>
          </c:tx>
          <c:marker>
            <c:symbol val="none"/>
          </c:marker>
          <c:cat>
            <c:strRef>
              <c:f>prognozy_do_wykresow!$A$10:$A$29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prognozy_do_wykresow!$BT$10:$BT$29</c:f>
              <c:numCache>
                <c:formatCode>General</c:formatCode>
                <c:ptCount val="20"/>
                <c:pt idx="0">
                  <c:v>6.8031945435247862E-3</c:v>
                </c:pt>
                <c:pt idx="1">
                  <c:v>1.1922555528520286E-2</c:v>
                </c:pt>
                <c:pt idx="2">
                  <c:v>8.9185582960191901E-3</c:v>
                </c:pt>
                <c:pt idx="3">
                  <c:v>1.1587379633537703E-2</c:v>
                </c:pt>
                <c:pt idx="4">
                  <c:v>7.6735814713945706E-3</c:v>
                </c:pt>
                <c:pt idx="5">
                  <c:v>1.6558963943765995E-2</c:v>
                </c:pt>
                <c:pt idx="6">
                  <c:v>1.759215892345126E-2</c:v>
                </c:pt>
                <c:pt idx="7">
                  <c:v>2.3252590985779708E-2</c:v>
                </c:pt>
                <c:pt idx="8">
                  <c:v>1.1809176057650897E-2</c:v>
                </c:pt>
                <c:pt idx="9">
                  <c:v>2.6489658726435054E-2</c:v>
                </c:pt>
                <c:pt idx="10">
                  <c:v>2.9296973997668407E-2</c:v>
                </c:pt>
                <c:pt idx="11">
                  <c:v>3.1210284485286937E-2</c:v>
                </c:pt>
                <c:pt idx="12">
                  <c:v>9.6382103802098856E-3</c:v>
                </c:pt>
                <c:pt idx="13">
                  <c:v>2.7536524607823347E-2</c:v>
                </c:pt>
                <c:pt idx="14">
                  <c:v>3.0630665731577442E-2</c:v>
                </c:pt>
                <c:pt idx="15">
                  <c:v>2.9941586450233027E-2</c:v>
                </c:pt>
                <c:pt idx="16">
                  <c:v>1.5963293920822026E-2</c:v>
                </c:pt>
                <c:pt idx="17">
                  <c:v>1.9290568513664615E-2</c:v>
                </c:pt>
                <c:pt idx="18">
                  <c:v>1.9889676191897267E-2</c:v>
                </c:pt>
                <c:pt idx="19">
                  <c:v>2.7954513702975702E-2</c:v>
                </c:pt>
              </c:numCache>
            </c:numRef>
          </c:val>
        </c:ser>
        <c:ser>
          <c:idx val="1"/>
          <c:order val="1"/>
          <c:tx>
            <c:v>MIN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przedzialy_ufnosci_p!$A$10:$A$29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przedzialy_ufnosci_p!$BT$10:$BT$29</c:f>
              <c:numCache>
                <c:formatCode>General</c:formatCode>
                <c:ptCount val="20"/>
                <c:pt idx="14">
                  <c:v>1.2266600795640251E-2</c:v>
                </c:pt>
                <c:pt idx="15">
                  <c:v>1.1354415634551479E-2</c:v>
                </c:pt>
                <c:pt idx="16">
                  <c:v>0</c:v>
                </c:pt>
                <c:pt idx="17">
                  <c:v>6.9755973859380823E-4</c:v>
                </c:pt>
                <c:pt idx="18">
                  <c:v>1.2966636751124969E-3</c:v>
                </c:pt>
                <c:pt idx="19">
                  <c:v>9.3615010902480568E-3</c:v>
                </c:pt>
              </c:numCache>
            </c:numRef>
          </c:val>
        </c:ser>
        <c:ser>
          <c:idx val="2"/>
          <c:order val="2"/>
          <c:tx>
            <c:v>MAX</c:v>
          </c:tx>
          <c:spPr>
            <a:ln w="19050">
              <a:solidFill>
                <a:srgbClr val="9BBB59">
                  <a:lumMod val="60000"/>
                  <a:lumOff val="40000"/>
                </a:srgbClr>
              </a:solidFill>
              <a:prstDash val="dash"/>
            </a:ln>
          </c:spPr>
          <c:marker>
            <c:symbol val="none"/>
          </c:marker>
          <c:cat>
            <c:strRef>
              <c:f>przedzialy_ufnosci_k!$A$10:$A$29</c:f>
              <c:strCache>
                <c:ptCount val="20"/>
                <c:pt idx="0">
                  <c:v>2006kw1</c:v>
                </c:pt>
                <c:pt idx="1">
                  <c:v>2006kw2</c:v>
                </c:pt>
                <c:pt idx="2">
                  <c:v>2006kw3</c:v>
                </c:pt>
                <c:pt idx="3">
                  <c:v>2006kw4</c:v>
                </c:pt>
                <c:pt idx="4">
                  <c:v>2007kw1</c:v>
                </c:pt>
                <c:pt idx="5">
                  <c:v>2007kw2</c:v>
                </c:pt>
                <c:pt idx="6">
                  <c:v>2007kw3</c:v>
                </c:pt>
                <c:pt idx="7">
                  <c:v>2007kw4</c:v>
                </c:pt>
                <c:pt idx="8">
                  <c:v>2008kw1</c:v>
                </c:pt>
                <c:pt idx="9">
                  <c:v>2008kw2</c:v>
                </c:pt>
                <c:pt idx="10">
                  <c:v>2008kw3</c:v>
                </c:pt>
                <c:pt idx="11">
                  <c:v>2008kw4</c:v>
                </c:pt>
                <c:pt idx="12">
                  <c:v>2009kw1</c:v>
                </c:pt>
                <c:pt idx="13">
                  <c:v>2009kw2</c:v>
                </c:pt>
                <c:pt idx="14">
                  <c:v>2009kw3</c:v>
                </c:pt>
                <c:pt idx="15">
                  <c:v>2009kw4</c:v>
                </c:pt>
                <c:pt idx="16">
                  <c:v>2010kw1</c:v>
                </c:pt>
                <c:pt idx="17">
                  <c:v>2010kw2</c:v>
                </c:pt>
                <c:pt idx="18">
                  <c:v>2010kw3</c:v>
                </c:pt>
                <c:pt idx="19">
                  <c:v>2010kw4</c:v>
                </c:pt>
              </c:strCache>
            </c:strRef>
          </c:cat>
          <c:val>
            <c:numRef>
              <c:f>przedzialy_ufnosci_k!$BT$10:$BT$29</c:f>
              <c:numCache>
                <c:formatCode>General</c:formatCode>
                <c:ptCount val="20"/>
                <c:pt idx="14">
                  <c:v>4.8994730667514634E-2</c:v>
                </c:pt>
                <c:pt idx="15">
                  <c:v>4.852875726591456E-2</c:v>
                </c:pt>
                <c:pt idx="16">
                  <c:v>3.4556156770842561E-2</c:v>
                </c:pt>
                <c:pt idx="17">
                  <c:v>3.7883577288735419E-2</c:v>
                </c:pt>
                <c:pt idx="18">
                  <c:v>3.8482688708682031E-2</c:v>
                </c:pt>
                <c:pt idx="19">
                  <c:v>4.6547526315703344E-2</c:v>
                </c:pt>
              </c:numCache>
            </c:numRef>
          </c:val>
        </c:ser>
        <c:marker val="1"/>
        <c:axId val="55334016"/>
        <c:axId val="55335552"/>
      </c:lineChart>
      <c:catAx>
        <c:axId val="5533401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5335552"/>
        <c:crosses val="autoZero"/>
        <c:auto val="1"/>
        <c:lblAlgn val="ctr"/>
        <c:lblOffset val="100"/>
      </c:catAx>
      <c:valAx>
        <c:axId val="5533555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533401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05D9E5-D816-4689-BABE-DC48BD7068A3}" type="datetimeFigureOut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046634-20AC-49DD-8AC1-4786D454D5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920B-38CB-4337-A576-BBEDAE4F0578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E3C61-6F8D-4134-8A69-83D23CFBF0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6745E-348A-4E31-AD52-184124063C51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B94-F761-4F1E-8527-8B6B427A61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EA60-165F-4FF2-973B-BE4043A350C4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DB458-EFBD-4D0A-BFB5-7B0F5198DE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06D98-5775-4083-837E-6B2EF2289030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A021-7D6E-43AD-BC22-C6F4E95697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04B1-4534-48C5-AB51-7DCA436A2BDF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E1CD-1CDE-4BD9-8BC3-E410B7AAFE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281C3-2F59-4DC6-AB64-89A022C20F18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84668-C733-4711-A664-03CCCA47CC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D9D0-363A-4018-9B3A-6415AB0827BF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E881-4223-4704-84C1-3D88C5D6EA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B999C-9C43-47FC-8B14-7A09ABC3DE67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EFC9-A4BD-4DEF-84AC-235A47E637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160963"/>
            <a:ext cx="8143875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5687-C781-4339-8BC8-F248240D2069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0F12-2043-49A4-B5DE-8F93E3A812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BFA8-01BC-493C-BF2A-90A749FD96BA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AD87-508F-4457-A299-3356C57619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F16A-F8FB-4F8D-A9EB-0862C2128247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A7BF-5F3E-4F5F-BD32-E0F00634A5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CA4CEC-5609-4882-BE3B-E03C65BCFEF3}" type="datetime1">
              <a:rPr lang="pl-PL"/>
              <a:pPr>
                <a:defRPr/>
              </a:pPr>
              <a:t>2009-12-16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86001F-B9A5-452D-8B4B-250CCD20C6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500063" y="1714500"/>
            <a:ext cx="7958137" cy="1285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700" b="1" i="1" dirty="0" smtClean="0">
                <a:solidFill>
                  <a:schemeClr val="accent1">
                    <a:lumMod val="50000"/>
                  </a:schemeClr>
                </a:solidFill>
              </a:rPr>
              <a:t>Sytuacja na śląskim rynku pracy – diagnoza i prognoza</a:t>
            </a:r>
            <a:r>
              <a:rPr lang="pl-PL" sz="2700" i="1" dirty="0" smtClean="0"/>
              <a:t/>
            </a:r>
            <a:br>
              <a:rPr lang="pl-PL" sz="2700" i="1" dirty="0" smtClean="0"/>
            </a:br>
            <a:r>
              <a:rPr lang="pl-PL" sz="2700" i="1" dirty="0" smtClean="0"/>
              <a:t/>
            </a:r>
            <a:br>
              <a:rPr lang="pl-PL" sz="2700" i="1" dirty="0" smtClean="0"/>
            </a:br>
            <a:r>
              <a:rPr lang="pl-PL" sz="1600" b="1" i="1" dirty="0" smtClean="0"/>
              <a:t>Konferencja 18 grudnia 2009 roku</a:t>
            </a:r>
            <a:endParaRPr lang="pl-PL" sz="1600" b="1" dirty="0" smtClean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071563" y="3886200"/>
            <a:ext cx="7072312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1"/>
                </a:solidFill>
              </a:rPr>
              <a:t>Prognoza istotnych parametrów rynku pracy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Przemysław Zbierowski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F7E5D6BE-A1B2-4F3D-825A-EA990DCC98DF}" type="slidenum">
              <a:rPr lang="pl-PL"/>
              <a:pPr algn="l">
                <a:defRPr/>
              </a:pPr>
              <a:t>1</a:t>
            </a:fld>
            <a:endParaRPr lang="pl-PL"/>
          </a:p>
        </p:txBody>
      </p:sp>
      <p:pic>
        <p:nvPicPr>
          <p:cNvPr id="3077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2466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20713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620713"/>
            <a:ext cx="1952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971550" y="5853113"/>
          <a:ext cx="7202488" cy="640080"/>
        </p:xfrm>
        <a:graphic>
          <a:graphicData uri="http://schemas.openxmlformats.org/drawingml/2006/table">
            <a:tbl>
              <a:tblPr/>
              <a:tblGrid>
                <a:gridCol w="7202488"/>
              </a:tblGrid>
              <a:tr h="3173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34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Szczegółowe potrzeby informacyjne</a:t>
            </a:r>
            <a:endParaRPr lang="pl-PL" sz="3200" b="1" dirty="0" smtClean="0"/>
          </a:p>
        </p:txBody>
      </p:sp>
      <p:sp>
        <p:nvSpPr>
          <p:cNvPr id="10243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Liczebność bezrobotnych w różnych układach (PUP)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Prognoza demograficzna na poziomie powiatu (PUP)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Powstawanie i likwidacja miejsc pracy (PUP)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Struktura wiekowa zatrudnionych/bezrobotnych (firmy)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Trendy zatrudnienia i wynagradzania w firmach (firmy)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Napływ/odpływ z bezrobocia (firmy)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10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Szczegółowe potrzeby informacyjne </a:t>
            </a:r>
            <a:r>
              <a:rPr lang="pl-PL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cd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l-PL" sz="3200" b="1" dirty="0" smtClean="0"/>
          </a:p>
        </p:txBody>
      </p:sp>
      <p:sp>
        <p:nvSpPr>
          <p:cNvPr id="10243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tx1"/>
                </a:solidFill>
              </a:rPr>
              <a:t>Liczebność osób aktywnie poszukujących pracy według wykształcenia (firmy)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tx1"/>
                </a:solidFill>
              </a:rPr>
              <a:t>Zapotrzebowanie pracodawców na pracowników o konkretnych umiejętnościach (ACK)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tx1"/>
                </a:solidFill>
              </a:rPr>
              <a:t>Zapotrzebowanie pracodawców na usługi szkoleniowe (ACK)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tx1"/>
                </a:solidFill>
              </a:rPr>
              <a:t>Udział absolwentów uczelni w zatrudnieniu (ACK)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tx1"/>
                </a:solidFill>
              </a:rPr>
              <a:t>Kanały poszukiwania pracowników przez pracodawców (ACK)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11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Prognozy istotnych parametrów rynku pracy</a:t>
            </a:r>
            <a:endParaRPr lang="pl-PL" sz="3200" b="1" dirty="0" smtClean="0"/>
          </a:p>
        </p:txBody>
      </p:sp>
      <p:sp>
        <p:nvSpPr>
          <p:cNvPr id="10243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Bezrobotni (kobiety/mężczyźni, do 25/powyżej 50, powiaty, z prawem do zasiłku, bezrobocie rejestrowane, BAEL, odpływ)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Liczebności absolwentów, studentów i uczniów (według zawodu, kierunku, rodzaju szkoły)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Podaż i popyt na pracę według zawodów, zawody przyszłościowe i schyłkowe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Prognoza demograficzna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12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Bezrobotni (BAEL) w województwie śląskim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13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Wykres 16"/>
          <p:cNvGraphicFramePr>
            <a:graphicFrameLocks/>
          </p:cNvGraphicFramePr>
          <p:nvPr/>
        </p:nvGraphicFramePr>
        <p:xfrm>
          <a:off x="142844" y="1357298"/>
          <a:ext cx="8858312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Bezrobotne kobiety w województwie śląskim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14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142844" y="1428736"/>
          <a:ext cx="885831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500034" y="642938"/>
            <a:ext cx="8286808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Bezrobotni mężczyźni w województwie śląskim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15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142844" y="1357298"/>
          <a:ext cx="8786874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500034" y="642938"/>
            <a:ext cx="8101041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Bezrobotni z prawem do zasiłku w woj. śląskim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16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285720" y="1357298"/>
          <a:ext cx="864399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38"/>
            <a:ext cx="91440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Stopa bezrobocia rejestrowanego – woj. śląskie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17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214282" y="1285860"/>
          <a:ext cx="871543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Liczba bezrobotnych rejestrowanych – podregion katowicki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18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214282" y="1357298"/>
          <a:ext cx="871543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100013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Udział osób do 25 roku życia wśród bezrobotnych rejestrowanych – podregion bytomski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19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214282" y="1785926"/>
          <a:ext cx="8715436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Struktura prezentacji</a:t>
            </a:r>
            <a:endParaRPr lang="pl-PL" sz="3200" b="1" dirty="0" smtClean="0"/>
          </a:p>
        </p:txBody>
      </p:sp>
      <p:sp>
        <p:nvSpPr>
          <p:cNvPr id="4099" name="Podtytuł 5"/>
          <p:cNvSpPr>
            <a:spLocks noGrp="1"/>
          </p:cNvSpPr>
          <p:nvPr>
            <p:ph type="subTitle" idx="1"/>
          </p:nvPr>
        </p:nvSpPr>
        <p:spPr>
          <a:xfrm>
            <a:off x="214313" y="1785938"/>
            <a:ext cx="8715375" cy="4286250"/>
          </a:xfrm>
        </p:spPr>
        <p:txBody>
          <a:bodyPr/>
          <a:lstStyle/>
          <a:p>
            <a:pPr algn="l" eaLnBrk="1" hangingPunct="1">
              <a:spcBef>
                <a:spcPts val="1200"/>
              </a:spcBef>
            </a:pPr>
            <a:endParaRPr lang="pl-PL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Wprowadzenie</a:t>
            </a:r>
          </a:p>
          <a:p>
            <a:pPr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Grupy docelowe</a:t>
            </a:r>
          </a:p>
          <a:p>
            <a:pPr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Potrzeby informacyjne w zakresie prognoz parametrów rynku pracy</a:t>
            </a:r>
          </a:p>
          <a:p>
            <a:pPr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Prognozy rynku pracy</a:t>
            </a:r>
          </a:p>
          <a:p>
            <a:pPr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Zakres parametrów rynku pracy objętych i nieobjętych prognozami</a:t>
            </a:r>
          </a:p>
          <a:p>
            <a:pPr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Podsumowanie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FAD50B8D-F907-4D77-80DE-B3F0A96AD48B}" type="slidenum">
              <a:rPr lang="pl-PL"/>
              <a:pPr algn="l">
                <a:defRPr/>
              </a:pPr>
              <a:t>2</a:t>
            </a:fld>
            <a:endParaRPr lang="pl-PL"/>
          </a:p>
        </p:txBody>
      </p:sp>
      <p:pic>
        <p:nvPicPr>
          <p:cNvPr id="4101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92869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Udział osób powyżej 50 roku życia wśród bezrobotnych rejestrowanych – podregion tyski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20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214282" y="1571612"/>
          <a:ext cx="871543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135732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Udział osób wyrejestrowanych z tytułu podjęcia pracy subsydiowanej w grupie bezrobotnych rejestrowanych w województwie śląskim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21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214282" y="1928802"/>
          <a:ext cx="8715436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14287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Udział osób wyrejestrowanych z tytułu podjęcia stażu lub szkolenia w grupie bezrobotnych rejestrowanych w województwie śląskim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22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214282" y="2000240"/>
          <a:ext cx="8715436" cy="485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78581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Dynamika liczebności absolwentów w podregionach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23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214282" y="1357298"/>
          <a:ext cx="8786875" cy="453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857520"/>
                <a:gridCol w="1500198"/>
                <a:gridCol w="1500198"/>
                <a:gridCol w="10715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Podregion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Zawód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Liczba absolwentów 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Liczba absolwentów 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Zmiana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44 - bielski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pozostali specjaliści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-26%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44 - bielski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nauczyciele gimnazjów i szkół ponadgimnazjalnych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-44%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44 - bielski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robotnicy obróbki metali i mechanicy maszyn i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urzľdzeń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44 - bielski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pracownicy do spraw finansowych i handlowych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44 - bielski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średni personel techniczny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-34%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45 – bytomski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pozostali specjaliści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-9%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45 - bytomski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specjaliści nauk fizycznych, matematycznych i technicznych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45 - bytomski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nauczyciele gimnazjów i szkół ponadgimnazjalnych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-18%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45 - bytomski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średni personel techniczny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-9%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Podregion 45 - bytomski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robotnicy obróbki metali i mechanicy maszyn i urzľdzeń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-17%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Liczebność absolwentów w 2012 – podregion bielski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24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/>
          <p:nvPr/>
        </p:nvGraphicFramePr>
        <p:xfrm>
          <a:off x="214282" y="1142984"/>
          <a:ext cx="8715436" cy="505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Prognoza liczebności studentów – wybrane kierunki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25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/>
          <p:nvPr/>
        </p:nvGraphicFramePr>
        <p:xfrm>
          <a:off x="0" y="1285860"/>
          <a:ext cx="9144000" cy="495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Absolwenci szkół </a:t>
            </a:r>
            <a:r>
              <a:rPr lang="pl-PL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ponadgimnazjalnych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 – podregion bielski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26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/>
          <p:nvPr/>
        </p:nvGraphicFramePr>
        <p:xfrm>
          <a:off x="142844" y="1285860"/>
          <a:ext cx="8858312" cy="4886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71438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30 zawodów o największej podaży pracy w 2009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27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-2" y="1285860"/>
          <a:ext cx="9144004" cy="4929210"/>
        </p:xfrm>
        <a:graphic>
          <a:graphicData uri="http://schemas.openxmlformats.org/drawingml/2006/table">
            <a:tbl>
              <a:tblPr/>
              <a:tblGrid>
                <a:gridCol w="3623554"/>
                <a:gridCol w="875491"/>
                <a:gridCol w="559341"/>
                <a:gridCol w="551233"/>
                <a:gridCol w="591766"/>
                <a:gridCol w="518809"/>
                <a:gridCol w="486382"/>
                <a:gridCol w="721470"/>
                <a:gridCol w="607979"/>
                <a:gridCol w="607979"/>
              </a:tblGrid>
              <a:tr h="1493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5404" marR="5404" marT="5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PODAŻ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POPYT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PODAŻ-POPYT (niedopasowanie)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do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do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do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"sprzedawcy i demonstratorzy'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219686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201629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18057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-8%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obróbki metali i mechanicy maszyn i urzľdzeń'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163421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158532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4889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"pozostali specjaliści'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109569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104786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4783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-42%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budowlani robót stanu surowego i pokrewni'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102136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93678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8458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"kierowcy pojazdów'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92794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88745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4048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-18%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"średni personel techniczny'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76118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2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73394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2724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"kierownicy małych przedsięiorstw'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73290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70448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2843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obsługi biurowej gdzie indziej niesklasyfikowani'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70540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63641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6899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"kierownicy dużych i średnich organizacji'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67900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65882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do spraw finansowych i handlowych'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65588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61099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4489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"specjaliści nauk fizycznych, matematycznych i technicznych'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63867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-3,0%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62498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1370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-118%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75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"średni personel biurowy'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61060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0,8%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58141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2919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budowlani robót wykończeniowych i pokrewni'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59976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56464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3511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"górnicy i robotnicy obróbki kamienia'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58364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57930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433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289%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"pomoce domowe, sprzątaczki i praczki'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52535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50067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2468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-6%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do spraw ewidencji materiałowej, transportu i produkcji'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42027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-0,6%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40275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1751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obrotu pieniężnego i obsługi klientów'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38803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35326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3477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usług domowych i gastronomicznych'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34565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31339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3226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"operatorzy maszyn i urzľdzeń wydobywczych i przetwórczych'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29143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28417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726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produkcji wyrobów włókienniczych, odzieży i pokrewni'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27799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25730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2069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36%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usług ochrony'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27172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25875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1296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-32%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przy pracach prostych w przemyśle'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25721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23499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2222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pomocniczy w górnictwie i budownictwie'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24979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23085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1894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"operatorzy pojazdów wolnobieżnych i pokrewni'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23530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22779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752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46%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"pielęgniarki i położne'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22848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22631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217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-77%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-204%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"rolnicy'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22263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21618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-7,3%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-30,0%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645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997%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"nauczyciele gimnazjów i szkół ponadgimnazjalnych'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22161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0,8%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6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21447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714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-95%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E78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"monterzy'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20890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20063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827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"nauczyciele szkół podstawowych i przedszkoli'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20658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20040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-91%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178"/>
                    </a:solidFill>
                  </a:tcPr>
                </a:tc>
              </a:tr>
              <a:tr h="14937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"malarze, pracownicy czyszczący konstrukcje budowlane i pokrewni'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18184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16872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1312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10 zawodów o największej podaży pracy w 2009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28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0" y="1500172"/>
          <a:ext cx="9144003" cy="4733269"/>
        </p:xfrm>
        <a:graphic>
          <a:graphicData uri="http://schemas.openxmlformats.org/drawingml/2006/table">
            <a:tbl>
              <a:tblPr/>
              <a:tblGrid>
                <a:gridCol w="3623553"/>
                <a:gridCol w="875490"/>
                <a:gridCol w="559341"/>
                <a:gridCol w="551234"/>
                <a:gridCol w="591767"/>
                <a:gridCol w="518808"/>
                <a:gridCol w="486383"/>
                <a:gridCol w="721469"/>
                <a:gridCol w="607979"/>
                <a:gridCol w="607979"/>
              </a:tblGrid>
              <a:tr h="36095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5404" marR="5404" marT="5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PODAŻ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POPYT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PODAŻ-POPYT (niedopasowanie)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do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do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Wartość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do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"sprzedawcy i demonstratorzy'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219686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201629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18057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-8%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-12%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obróbki metali i mechanicy maszyn i urzľdzeń'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163421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158532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4889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"pozostali specjaliści'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109569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104786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0,8%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4783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-42%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budowlani robót stanu surowego i pokrewni'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102136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93678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8458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"kierowcy pojazdów'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92794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0,2%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88745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4048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-18%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-25%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"średni personel techniczny'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76118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2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73394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-0,4%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2724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"kierownicy małych przedsięiorstw'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73290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70448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-0,2%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2843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obsługi biurowej gdzie indziej niesklasyfikowani'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70540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63641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6899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"kierownicy dużych i średnich organizacji'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67900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0,5%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65882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0,3%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-0,3%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-24%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</a:tr>
              <a:tr h="3609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do spraw finansowych i handlowych'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65588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0,1%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61099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1,1%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4489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-7%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-13%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10 zawodów przyszłościowych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29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0" y="1500173"/>
          <a:ext cx="9144001" cy="4719633"/>
        </p:xfrm>
        <a:graphic>
          <a:graphicData uri="http://schemas.openxmlformats.org/drawingml/2006/table">
            <a:tbl>
              <a:tblPr/>
              <a:tblGrid>
                <a:gridCol w="5906601"/>
                <a:gridCol w="1427099"/>
                <a:gridCol w="1810301"/>
              </a:tblGrid>
              <a:tr h="3856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8809" marR="8809" marT="8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Wzrost popytu w latach 2009 - 2014</a:t>
                      </a:r>
                    </a:p>
                  </a:txBody>
                  <a:tcPr marL="8809" marR="8809" marT="8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Bezwzględny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Względny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"sprzedawcy i demonstratorzy'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2941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1,5%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580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"pozostali specjaliści'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834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0,8%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276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"kierowcy pojazdów'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764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D78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do spraw finansowych i handlowych'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639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1,0%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B7E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usług domowych i gastronomicznych'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477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1,5%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"pomoce domowe, sprzątaczki i praczki'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461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0,9%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77A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obrotu pieniężnego i obsługi klientów'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457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1,3%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583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"pracownicy obsługi biurowej gdzie indziej niesklasyfikowani'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431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0,7%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"pielęgniarki i położne'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383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1,7%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"średni personel biurowy'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356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0,6%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Wprowadzenie</a:t>
            </a:r>
            <a:endParaRPr lang="pl-PL" sz="3200" b="1" dirty="0" smtClean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Testowanie systemu prognozowania istotnych parametrów rynku pracy stworzonego w ramach Programu monitorowania regionalnego rynku pracy w Wojewódzkim Urzędzie Pracy w Katowicach.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Testowanie systemu z perspektywy jego użytkowników:</a:t>
            </a:r>
          </a:p>
          <a:p>
            <a:pPr marL="446088" indent="-271463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Powiatowych Urzędów Pracy</a:t>
            </a:r>
          </a:p>
          <a:p>
            <a:pPr marL="446088" indent="-271463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Przedsiębiorstw (średnich i dużych)</a:t>
            </a:r>
          </a:p>
          <a:p>
            <a:pPr marL="446088" indent="-271463"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Instytucji rynku pracy – podmiotów pośredniczących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DC8FB327-02C5-41B2-8713-F3B3FAF98CE4}" type="slidenum">
              <a:rPr lang="pl-PL"/>
              <a:pPr algn="l">
                <a:defRPr/>
              </a:pPr>
              <a:t>3</a:t>
            </a:fld>
            <a:endParaRPr lang="pl-PL"/>
          </a:p>
        </p:txBody>
      </p:sp>
      <p:pic>
        <p:nvPicPr>
          <p:cNvPr id="512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10 zawodów schyłkowych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30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0" y="1500174"/>
          <a:ext cx="9144001" cy="4719633"/>
        </p:xfrm>
        <a:graphic>
          <a:graphicData uri="http://schemas.openxmlformats.org/drawingml/2006/table">
            <a:tbl>
              <a:tblPr/>
              <a:tblGrid>
                <a:gridCol w="5906601"/>
                <a:gridCol w="1427099"/>
                <a:gridCol w="1810301"/>
              </a:tblGrid>
              <a:tr h="3856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ZAWÓD</a:t>
                      </a:r>
                    </a:p>
                  </a:txBody>
                  <a:tcPr marL="8809" marR="8809" marT="8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Zmiana popytu w latach 2009 - 2014</a:t>
                      </a:r>
                    </a:p>
                  </a:txBody>
                  <a:tcPr marL="8809" marR="8809" marT="8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Bezwzględna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Względna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"rolnicy'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-6480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-30,0%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C6B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obróbki metali i mechanicy maszyn i urzľdzeń'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-2916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-1,8%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budowlani robót stanu surowego i pokrewni'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-2132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-2,3%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"ogrodnicy'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-1833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-28,2%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46D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"górnicy i robotnicy obróbki kamienia'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-1686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-2,9%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budowlani robót wykończeniowych i pokrewni'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-1370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-2,4%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"rolnicy i rybacy pracujľcy na własne potrzeby'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-1275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-30,8%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"średni personel techniczny'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-1057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-1,4%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"operatorzy maszyn i urzľdzeń wydobywczych i przetwórczych'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-716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-2,5%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</a:tr>
              <a:tr h="393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"robotnicy produkcji wyrobów włókienniczych, odzieży i pokrewni' 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-647</a:t>
                      </a:r>
                    </a:p>
                  </a:txBody>
                  <a:tcPr marL="8809" marR="8809" marT="88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-2,5%</a:t>
                      </a:r>
                    </a:p>
                  </a:txBody>
                  <a:tcPr marL="8809" marR="8809" marT="8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Prognoza demograficzna – podregion katowicki</a:t>
            </a:r>
            <a:endParaRPr lang="pl-PL" sz="3200" b="1" dirty="0" smtClean="0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31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Wykres 13"/>
          <p:cNvGraphicFramePr/>
          <p:nvPr/>
        </p:nvGraphicFramePr>
        <p:xfrm>
          <a:off x="0" y="1428736"/>
          <a:ext cx="9144000" cy="481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PUP</a:t>
            </a:r>
            <a:endParaRPr lang="pl-PL" sz="3200" b="1" dirty="0" smtClean="0"/>
          </a:p>
        </p:txBody>
      </p:sp>
      <p:sp>
        <p:nvSpPr>
          <p:cNvPr id="9219" name="Podtytuł 5"/>
          <p:cNvSpPr>
            <a:spLocks noGrp="1"/>
          </p:cNvSpPr>
          <p:nvPr>
            <p:ph type="subTitle" idx="1"/>
          </p:nvPr>
        </p:nvSpPr>
        <p:spPr>
          <a:xfrm>
            <a:off x="357188" y="1571612"/>
            <a:ext cx="8429625" cy="4714908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Dla PUP kluczowe są prognozy </a:t>
            </a:r>
            <a:r>
              <a:rPr lang="pl-PL" sz="2400" dirty="0" smtClean="0">
                <a:solidFill>
                  <a:srgbClr val="0070C0"/>
                </a:solidFill>
              </a:rPr>
              <a:t>na poziomie powiatu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Liczebność absolwentów w poszczególnych zawodach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Liczebność bezrobotnych (w tym w szczególności z prawem do zasiłku, w układzie kobiety/mężczyźni, w grupach wiekowych do 25 lat oraz powyżej 50 lat)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Prognoza demograficzna </a:t>
            </a:r>
            <a:r>
              <a:rPr lang="pl-PL" sz="2400" dirty="0" smtClean="0">
                <a:solidFill>
                  <a:srgbClr val="0070C0"/>
                </a:solidFill>
              </a:rPr>
              <a:t>na poziomie powiatu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Liczebność uczniów/absolwentów szkół zawodowych/średnich/wyższych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Popyt i podaż pracy </a:t>
            </a:r>
            <a:r>
              <a:rPr lang="pl-PL" sz="2400" dirty="0" smtClean="0">
                <a:solidFill>
                  <a:srgbClr val="0070C0"/>
                </a:solidFill>
              </a:rPr>
              <a:t>w poszczególnych zawodach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Miejsca pracy – powstawanie i likwidacja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C9341B3F-3FDE-48B5-8536-E829859C5498}" type="slidenum">
              <a:rPr lang="pl-PL"/>
              <a:pPr algn="l">
                <a:defRPr/>
              </a:pPr>
              <a:t>32</a:t>
            </a:fld>
            <a:endParaRPr lang="pl-PL" dirty="0"/>
          </a:p>
        </p:txBody>
      </p:sp>
      <p:pic>
        <p:nvPicPr>
          <p:cNvPr id="9221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86520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średnie firmy</a:t>
            </a:r>
            <a:endParaRPr lang="pl-PL" sz="3200" b="1" dirty="0" smtClean="0"/>
          </a:p>
        </p:txBody>
      </p:sp>
      <p:sp>
        <p:nvSpPr>
          <p:cNvPr id="6147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Liczba osób czynnych zawodowo </a:t>
            </a:r>
            <a:r>
              <a:rPr lang="pl-PL" sz="2400" dirty="0" smtClean="0">
                <a:solidFill>
                  <a:srgbClr val="0070C0"/>
                </a:solidFill>
              </a:rPr>
              <a:t>w poszczególnych zawodach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Deficyt pracowników </a:t>
            </a:r>
            <a:r>
              <a:rPr lang="pl-PL" sz="2400" dirty="0" smtClean="0">
                <a:solidFill>
                  <a:srgbClr val="0070C0"/>
                </a:solidFill>
              </a:rPr>
              <a:t>w poszczególnych zawodach </a:t>
            </a:r>
            <a:r>
              <a:rPr lang="pl-PL" sz="2400" dirty="0" smtClean="0">
                <a:solidFill>
                  <a:srgbClr val="00B050"/>
                </a:solidFill>
              </a:rPr>
              <a:t>(dotyczy kształtowania przez firmy polityki rekrutacji oraz szkoleń pracowników w poszczególnych specjalnościach)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Średni wiek osób czynnych zawodowo (dotyczy konieczności zmiany praktyk HR w odniesieniu do różnych grup wiekowych pracowników)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Średni poziom wynagrodzeń dla określonych grup (dotyczy kształtowania polityki wynagrodzeń w firmie)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D5B298AF-1221-44F9-B29D-A182B18B4E4B}" type="slidenum">
              <a:rPr lang="pl-PL"/>
              <a:pPr algn="l">
                <a:defRPr/>
              </a:pPr>
              <a:t>33</a:t>
            </a:fld>
            <a:endParaRPr lang="pl-PL" dirty="0"/>
          </a:p>
        </p:txBody>
      </p:sp>
      <p:pic>
        <p:nvPicPr>
          <p:cNvPr id="6149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duże firmy</a:t>
            </a:r>
            <a:endParaRPr lang="pl-PL" sz="3200" b="1" dirty="0" smtClean="0"/>
          </a:p>
        </p:txBody>
      </p:sp>
      <p:sp>
        <p:nvSpPr>
          <p:cNvPr id="7171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Zapotrzebowanie na informacje niezbędne do podejmowania decyzji i kształtowania strategii w dziedzinie zatrudnienia i wynagradzania w przedsiębiorstwie. Najbardziej przydatne są informacje na poziomie regionu.</a:t>
            </a:r>
          </a:p>
          <a:p>
            <a:pPr marL="457200" indent="-457200" algn="l" eaLnBrk="1" hangingPunct="1">
              <a:spcBef>
                <a:spcPts val="1200"/>
              </a:spcBef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Stopa bezrobocia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Liczba zatrudnionych </a:t>
            </a:r>
            <a:r>
              <a:rPr lang="pl-PL" sz="2400" dirty="0" smtClean="0">
                <a:solidFill>
                  <a:srgbClr val="0070C0"/>
                </a:solidFill>
              </a:rPr>
              <a:t>według klasyfikacji zawodów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0070C0"/>
                </a:solidFill>
              </a:rPr>
              <a:t>Zmiana stanu liczbowego osób pozostających bez pracy (napływ/odpływ z bezrobocia)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3650387E-3777-46BC-BE5C-2695A153CB09}" type="slidenum">
              <a:rPr lang="pl-PL"/>
              <a:pPr algn="l">
                <a:defRPr/>
              </a:pPr>
              <a:t>34</a:t>
            </a:fld>
            <a:endParaRPr lang="pl-PL" dirty="0"/>
          </a:p>
        </p:txBody>
      </p:sp>
      <p:pic>
        <p:nvPicPr>
          <p:cNvPr id="7173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duże firmy </a:t>
            </a:r>
            <a:r>
              <a:rPr lang="pl-PL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cd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l-PL" sz="3200" b="1" dirty="0" smtClean="0"/>
          </a:p>
        </p:txBody>
      </p:sp>
      <p:sp>
        <p:nvSpPr>
          <p:cNvPr id="8195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rgbClr val="0070C0"/>
                </a:solidFill>
              </a:rPr>
              <a:t>Struktura wiekowa zatrudnionych/bezrobotnych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rgbClr val="00B050"/>
                </a:solidFill>
              </a:rPr>
              <a:t>Struktura kształcenia (zawodowe, średnie, wyższe w tym techniczne)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rgbClr val="00B050"/>
                </a:solidFill>
              </a:rPr>
              <a:t>Liczba osób wchodzących na rynek pracy według wykształcenia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rgbClr val="0070C0"/>
                </a:solidFill>
              </a:rPr>
              <a:t>Liczba osób bezrobotnych aktywnie poszukujących pracy według wykształcenia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rgbClr val="FF0000"/>
                </a:solidFill>
              </a:rPr>
              <a:t>Trendy w zakresie zatrudnienia i kształtowania polityki płacowej przez średnie i duże firmy o ile możliwe w rozbiciu na klasyfikacje zawodów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BE0F9864-DB41-47F7-BFF7-457E1A0C6DB8}" type="slidenum">
              <a:rPr lang="pl-PL"/>
              <a:pPr algn="l">
                <a:defRPr/>
              </a:pPr>
              <a:t>35</a:t>
            </a:fld>
            <a:endParaRPr lang="pl-PL" dirty="0"/>
          </a:p>
        </p:txBody>
      </p:sp>
      <p:pic>
        <p:nvPicPr>
          <p:cNvPr id="8197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ACK</a:t>
            </a:r>
            <a:endParaRPr lang="pl-PL" sz="3200" b="1" dirty="0" smtClean="0"/>
          </a:p>
        </p:txBody>
      </p:sp>
      <p:sp>
        <p:nvSpPr>
          <p:cNvPr id="10243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rgbClr val="0070C0"/>
                </a:solidFill>
              </a:rPr>
              <a:t>Zapotrzebowanie pracodawców na pracowników w poszczególnych zawodach, </a:t>
            </a:r>
            <a:r>
              <a:rPr lang="pl-PL" sz="2400" dirty="0" smtClean="0">
                <a:solidFill>
                  <a:srgbClr val="FF0000"/>
                </a:solidFill>
              </a:rPr>
              <a:t>w tym na pracowników o konkretnych umiejętnościach (układ kompetencyjny)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Zapotrzebowanie pracodawców na usługi szkoleniowe – wyposażanie pracowników w umiejętności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Jaką część absolwentów uczelni zatrudniają pracodawcy?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FF0000"/>
                </a:solidFill>
              </a:rPr>
              <a:t>Jakimi kanałami pracodawcy poszukują pracowników?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Popyt na pracę.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36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Podsumowanie</a:t>
            </a:r>
            <a:endParaRPr lang="pl-PL" sz="3200" b="1" dirty="0" smtClean="0"/>
          </a:p>
        </p:txBody>
      </p:sp>
      <p:sp>
        <p:nvSpPr>
          <p:cNvPr id="10243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Zaspokajanie potrzeb prognostycznych PUP w wysokim stopniu</a:t>
            </a:r>
          </a:p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Zaspokajanie potrzeb prognostycznych innych podmiotów w średnim stopniu</a:t>
            </a:r>
          </a:p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Wysoki stopień agregacji prognoz zmniejszający ich użyteczność</a:t>
            </a:r>
          </a:p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W niektórych przypadkach niska precyzja prognoz</a:t>
            </a:r>
          </a:p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Niejasności techniczne związane z </a:t>
            </a:r>
            <a:r>
              <a:rPr lang="pl-PL" sz="2400" smtClean="0">
                <a:solidFill>
                  <a:schemeClr val="tx1"/>
                </a:solidFill>
              </a:rPr>
              <a:t>obsługą systemu</a:t>
            </a: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37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64395-8BE7-4D0C-AD29-B6D94BE1D63D}" type="slidenum">
              <a:rPr lang="pl-PL"/>
              <a:pPr>
                <a:defRPr/>
              </a:pPr>
              <a:t>38</a:t>
            </a:fld>
            <a:endParaRPr lang="pl-PL"/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571500" y="857250"/>
            <a:ext cx="785495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pl-PL" sz="36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Program monitorowania regionalnego rynku pracy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4000" b="1" i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http://mrp.wup-katowice.pl</a:t>
            </a:r>
          </a:p>
        </p:txBody>
      </p:sp>
      <p:pic>
        <p:nvPicPr>
          <p:cNvPr id="11268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2466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20713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620713"/>
            <a:ext cx="1952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2" name="Group 30"/>
          <p:cNvGraphicFramePr>
            <a:graphicFrameLocks noGrp="1"/>
          </p:cNvGraphicFramePr>
          <p:nvPr/>
        </p:nvGraphicFramePr>
        <p:xfrm>
          <a:off x="971550" y="5013325"/>
          <a:ext cx="7202488" cy="1368108"/>
        </p:xfrm>
        <a:graphic>
          <a:graphicData uri="http://schemas.openxmlformats.org/drawingml/2006/table">
            <a:tbl>
              <a:tblPr/>
              <a:tblGrid>
                <a:gridCol w="2251075"/>
                <a:gridCol w="2970213"/>
                <a:gridCol w="1981200"/>
              </a:tblGrid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PUP</a:t>
            </a:r>
            <a:endParaRPr lang="pl-PL" sz="3200" b="1" dirty="0" smtClean="0"/>
          </a:p>
        </p:txBody>
      </p:sp>
      <p:sp>
        <p:nvSpPr>
          <p:cNvPr id="9219" name="Podtytuł 5"/>
          <p:cNvSpPr>
            <a:spLocks noGrp="1"/>
          </p:cNvSpPr>
          <p:nvPr>
            <p:ph type="subTitle" idx="1"/>
          </p:nvPr>
        </p:nvSpPr>
        <p:spPr>
          <a:xfrm>
            <a:off x="357188" y="1571612"/>
            <a:ext cx="8429625" cy="4429138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Dla PUP kluczowe są prognozy na poziomie powiatu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Liczebność absolwentów w poszczególnych zawodach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Liczebność bezrobotnych (w tym w szczególności z prawem do zasiłku, w układzie kobiety/mężczyźni, w grupach wiekowych do 25 lat oraz powyżej 50 lat)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Prognoza demograficzna na poziomie powiatu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Liczebność uczniów/absolwentów szkół zawodowych/średnich/wyższych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Popyt i podaż pracy w poszczególnych zawodach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Miejsca pracy – powstawanie i likwidacja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C9341B3F-3FDE-48B5-8536-E829859C5498}" type="slidenum">
              <a:rPr lang="pl-PL"/>
              <a:pPr algn="l">
                <a:defRPr/>
              </a:pPr>
              <a:t>4</a:t>
            </a:fld>
            <a:endParaRPr lang="pl-PL" dirty="0"/>
          </a:p>
        </p:txBody>
      </p:sp>
      <p:pic>
        <p:nvPicPr>
          <p:cNvPr id="9221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86520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średnie firmy</a:t>
            </a:r>
            <a:endParaRPr lang="pl-PL" sz="3200" b="1" dirty="0" smtClean="0"/>
          </a:p>
        </p:txBody>
      </p:sp>
      <p:sp>
        <p:nvSpPr>
          <p:cNvPr id="6147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Liczba osób czynnych zawodowo w poszczególnych zawodach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Deficyt pracowników w poszczególnych zawodach (dotyczy kształtowania przez firmy polityki rekrutacji oraz szkoleń pracowników w poszczególnych specjalnościach)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Średni wiek osób czynnych zawodowo (dotyczy konieczności zmiany praktyk HR w odniesieniu do różnych grup wiekowych pracowników)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Średni poziom wynagrodzeń dla określonych grup (dotyczy kształtowania polityki wynagrodzeń w firmie)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D5B298AF-1221-44F9-B29D-A182B18B4E4B}" type="slidenum">
              <a:rPr lang="pl-PL"/>
              <a:pPr algn="l">
                <a:defRPr/>
              </a:pPr>
              <a:t>5</a:t>
            </a:fld>
            <a:endParaRPr lang="pl-PL" dirty="0"/>
          </a:p>
        </p:txBody>
      </p:sp>
      <p:pic>
        <p:nvPicPr>
          <p:cNvPr id="6149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duże firmy</a:t>
            </a:r>
            <a:endParaRPr lang="pl-PL" sz="3200" b="1" dirty="0" smtClean="0"/>
          </a:p>
        </p:txBody>
      </p:sp>
      <p:sp>
        <p:nvSpPr>
          <p:cNvPr id="7171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</a:pPr>
            <a:r>
              <a:rPr lang="pl-PL" sz="2400" dirty="0" smtClean="0">
                <a:solidFill>
                  <a:schemeClr val="tx1"/>
                </a:solidFill>
              </a:rPr>
              <a:t>Zapotrzebowanie na informacje niezbędne do podejmowania decyzji i kształtowania strategii w dziedzinie zatrudnienia i wynagradzania w przedsiębiorstwie. Najbardziej przydatne są informacje na poziomie regionu.</a:t>
            </a:r>
          </a:p>
          <a:p>
            <a:pPr marL="457200" indent="-457200" algn="l" eaLnBrk="1" hangingPunct="1">
              <a:spcBef>
                <a:spcPts val="1200"/>
              </a:spcBef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Stopa bezrobocia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Liczba zatrudnionych według klasyfikacji zawodów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Zmiana stanu liczbowego osób pozostających bez pracy (napływ/odpływ z bezrobocia)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3650387E-3777-46BC-BE5C-2695A153CB09}" type="slidenum">
              <a:rPr lang="pl-PL"/>
              <a:pPr algn="l">
                <a:defRPr/>
              </a:pPr>
              <a:t>6</a:t>
            </a:fld>
            <a:endParaRPr lang="pl-PL" dirty="0"/>
          </a:p>
        </p:txBody>
      </p:sp>
      <p:pic>
        <p:nvPicPr>
          <p:cNvPr id="7173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duże firmy </a:t>
            </a:r>
            <a:r>
              <a:rPr lang="pl-PL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cd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l-PL" sz="3200" b="1" dirty="0" smtClean="0"/>
          </a:p>
        </p:txBody>
      </p:sp>
      <p:sp>
        <p:nvSpPr>
          <p:cNvPr id="8195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chemeClr val="tx1"/>
                </a:solidFill>
              </a:rPr>
              <a:t>Struktura wiekowa zatrudnionych/bezrobotnych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chemeClr val="tx1"/>
                </a:solidFill>
              </a:rPr>
              <a:t>Struktura kształcenia (zawodowe, średnie, wyższe w tym techniczne)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chemeClr val="tx1"/>
                </a:solidFill>
              </a:rPr>
              <a:t>Liczba osób wchodzących na rynek pracy według wykształcenia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chemeClr val="tx1"/>
                </a:solidFill>
              </a:rPr>
              <a:t>Liczba osób bezrobotnych aktywnie poszukujących pracy według wykształcenia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 startAt="4"/>
            </a:pPr>
            <a:r>
              <a:rPr lang="pl-PL" sz="2400" dirty="0" smtClean="0">
                <a:solidFill>
                  <a:schemeClr val="tx1"/>
                </a:solidFill>
              </a:rPr>
              <a:t>Trendy w zakresie zatrudnienia i kształtowania polityki płacowej przez średnie i duże firmy o ile możliwe w rozbiciu na klasyfikacje zawodów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BE0F9864-DB41-47F7-BFF7-457E1A0C6DB8}" type="slidenum">
              <a:rPr lang="pl-PL"/>
              <a:pPr algn="l">
                <a:defRPr/>
              </a:pPr>
              <a:t>7</a:t>
            </a:fld>
            <a:endParaRPr lang="pl-PL" dirty="0"/>
          </a:p>
        </p:txBody>
      </p:sp>
      <p:pic>
        <p:nvPicPr>
          <p:cNvPr id="8197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Potrzeby w zakresie prognoz – ACK</a:t>
            </a:r>
            <a:endParaRPr lang="pl-PL" sz="3200" b="1" dirty="0" smtClean="0"/>
          </a:p>
        </p:txBody>
      </p:sp>
      <p:sp>
        <p:nvSpPr>
          <p:cNvPr id="10243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Zapotrzebowanie pracodawców na pracowników w poszczególnych zawodach, w tym na pracowników o konkretnych umiejętnościach (układ kompetencyjny)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Zapotrzebowanie pracodawców na usługi szkoleniowe – wyposażanie pracowników w umiejętności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Jaką część absolwentów uczelni zatrudniają pracodawcy?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Jakimi kanałami pracodawcy poszukują pracowników?</a:t>
            </a:r>
          </a:p>
          <a:p>
            <a:pPr marL="457200" indent="-457200" algn="l" eaLnBrk="1" hangingPunct="1">
              <a:spcBef>
                <a:spcPts val="1200"/>
              </a:spcBef>
              <a:buFont typeface="Calibri" pitchFamily="34" charset="0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Popyt na pracę.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8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9581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</a:rPr>
              <a:t>Podzielane potrzeby </a:t>
            </a:r>
            <a:r>
              <a:rPr lang="pl-PL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iformacyjne</a:t>
            </a:r>
            <a:endParaRPr lang="pl-PL" sz="3200" b="1" dirty="0" smtClean="0"/>
          </a:p>
        </p:txBody>
      </p:sp>
      <p:sp>
        <p:nvSpPr>
          <p:cNvPr id="10243" name="Podtytuł 5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214812"/>
          </a:xfrm>
        </p:spPr>
        <p:txBody>
          <a:bodyPr/>
          <a:lstStyle/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Popyt na pracę według zawodów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Podaż pracy według zawodów (z 1. i 2. informacja o nadwyżce/deficycie zawodów)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Zatrudnieni według zawodów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Liczebność absolwentów według zawodów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Stopa bezrobocia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</a:rPr>
              <a:t>Struktura kształcenia – liczebność uczniów studentów w szkołach zawodowych/średnich/wyższych w tym technicznych</a:t>
            </a:r>
          </a:p>
          <a:p>
            <a:pPr marL="457200" indent="-457200" algn="l" eaLnBrk="1" hangingPunct="1">
              <a:spcBef>
                <a:spcPts val="1200"/>
              </a:spcBef>
              <a:buFont typeface="+mj-lt"/>
              <a:buAutoNum type="arabicPeriod"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12088" y="6453188"/>
            <a:ext cx="1081087" cy="268287"/>
          </a:xfrm>
        </p:spPr>
        <p:txBody>
          <a:bodyPr/>
          <a:lstStyle/>
          <a:p>
            <a:pPr algn="l">
              <a:defRPr/>
            </a:pPr>
            <a:fld id="{93C6A924-4DFE-429A-B073-183EC142943A}" type="slidenum">
              <a:rPr lang="pl-PL"/>
              <a:pPr algn="l">
                <a:defRPr/>
              </a:pPr>
              <a:t>9</a:t>
            </a:fld>
            <a:endParaRPr lang="pl-PL" dirty="0"/>
          </a:p>
        </p:txBody>
      </p:sp>
      <p:pic>
        <p:nvPicPr>
          <p:cNvPr id="10245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8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0"/>
            <a:ext cx="2809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0"/>
            <a:ext cx="16430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0" y="6218238"/>
          <a:ext cx="9144000" cy="640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621506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3085</Words>
  <Application>Microsoft Office PowerPoint</Application>
  <PresentationFormat>Pokaz na ekranie (4:3)</PresentationFormat>
  <Paragraphs>811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Sytuacja na śląskim rynku pracy – diagnoza i prognoza  Konferencja 18 grudnia 2009 roku</vt:lpstr>
      <vt:lpstr>Struktura prezentacji</vt:lpstr>
      <vt:lpstr>Wprowadzenie</vt:lpstr>
      <vt:lpstr>Potrzeby w zakresie prognoz – PUP</vt:lpstr>
      <vt:lpstr>Potrzeby w zakresie prognoz – średnie firmy</vt:lpstr>
      <vt:lpstr>Potrzeby w zakresie prognoz – duże firmy</vt:lpstr>
      <vt:lpstr>Potrzeby w zakresie prognoz – duże firmy cd.</vt:lpstr>
      <vt:lpstr>Potrzeby w zakresie prognoz – ACK</vt:lpstr>
      <vt:lpstr>Podzielane potrzeby iformacyjne</vt:lpstr>
      <vt:lpstr>Szczegółowe potrzeby informacyjne</vt:lpstr>
      <vt:lpstr>Szczegółowe potrzeby informacyjne cd.</vt:lpstr>
      <vt:lpstr>Prognozy istotnych parametrów rynku pracy</vt:lpstr>
      <vt:lpstr>Bezrobotni (BAEL) w województwie śląskim</vt:lpstr>
      <vt:lpstr>Bezrobotne kobiety w województwie śląskim</vt:lpstr>
      <vt:lpstr>Bezrobotni mężczyźni w województwie śląskim</vt:lpstr>
      <vt:lpstr>Bezrobotni z prawem do zasiłku w woj. śląskim</vt:lpstr>
      <vt:lpstr>Stopa bezrobocia rejestrowanego – woj. śląskie</vt:lpstr>
      <vt:lpstr>Liczba bezrobotnych rejestrowanych – podregion katowicki</vt:lpstr>
      <vt:lpstr>Udział osób do 25 roku życia wśród bezrobotnych rejestrowanych – podregion bytomski</vt:lpstr>
      <vt:lpstr>Udział osób powyżej 50 roku życia wśród bezrobotnych rejestrowanych – podregion tyski</vt:lpstr>
      <vt:lpstr>Udział osób wyrejestrowanych z tytułu podjęcia pracy subsydiowanej w grupie bezrobotnych rejestrowanych w województwie śląskim</vt:lpstr>
      <vt:lpstr>Udział osób wyrejestrowanych z tytułu podjęcia stażu lub szkolenia w grupie bezrobotnych rejestrowanych w województwie śląskim</vt:lpstr>
      <vt:lpstr>Dynamika liczebności absolwentów w podregionach</vt:lpstr>
      <vt:lpstr>Liczebność absolwentów w 2012 – podregion bielski</vt:lpstr>
      <vt:lpstr>Prognoza liczebności studentów – wybrane kierunki</vt:lpstr>
      <vt:lpstr>Absolwenci szkół ponadgimnazjalnych – podregion bielski</vt:lpstr>
      <vt:lpstr>30 zawodów o największej podaży pracy w 2009</vt:lpstr>
      <vt:lpstr>10 zawodów o największej podaży pracy w 2009</vt:lpstr>
      <vt:lpstr>10 zawodów przyszłościowych</vt:lpstr>
      <vt:lpstr>10 zawodów schyłkowych</vt:lpstr>
      <vt:lpstr>Prognoza demograficzna – podregion katowicki</vt:lpstr>
      <vt:lpstr>Potrzeby w zakresie prognoz – PUP</vt:lpstr>
      <vt:lpstr>Potrzeby w zakresie prognoz – średnie firmy</vt:lpstr>
      <vt:lpstr>Potrzeby w zakresie prognoz – duże firmy</vt:lpstr>
      <vt:lpstr>Potrzeby w zakresie prognoz – duże firmy cd.</vt:lpstr>
      <vt:lpstr>Potrzeby w zakresie prognoz – ACK</vt:lpstr>
      <vt:lpstr>Podsumowanie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monitorowania regionalnego rynku pracy</dc:title>
  <dc:creator>tniechajowicz</dc:creator>
  <cp:lastModifiedBy>tniechajowicz</cp:lastModifiedBy>
  <cp:revision>33</cp:revision>
  <dcterms:created xsi:type="dcterms:W3CDTF">2009-03-10T10:10:12Z</dcterms:created>
  <dcterms:modified xsi:type="dcterms:W3CDTF">2009-12-16T13:57:56Z</dcterms:modified>
</cp:coreProperties>
</file>